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93" r:id="rId7"/>
    <p:sldMasterId id="2147483684" r:id="rId8"/>
    <p:sldMasterId id="2147483705" r:id="rId9"/>
    <p:sldMasterId id="2147483720" r:id="rId10"/>
  </p:sldMasterIdLst>
  <p:notesMasterIdLst>
    <p:notesMasterId r:id="rId41"/>
  </p:notesMasterIdLst>
  <p:sldIdLst>
    <p:sldId id="257" r:id="rId11"/>
    <p:sldId id="2145706747" r:id="rId12"/>
    <p:sldId id="261" r:id="rId13"/>
    <p:sldId id="2145706750" r:id="rId14"/>
    <p:sldId id="2145706727" r:id="rId15"/>
    <p:sldId id="2145706728" r:id="rId16"/>
    <p:sldId id="2145706744" r:id="rId17"/>
    <p:sldId id="1428" r:id="rId18"/>
    <p:sldId id="272" r:id="rId19"/>
    <p:sldId id="2145706731" r:id="rId20"/>
    <p:sldId id="2145706733" r:id="rId21"/>
    <p:sldId id="2145706734" r:id="rId22"/>
    <p:sldId id="2145706735" r:id="rId23"/>
    <p:sldId id="2145706751" r:id="rId24"/>
    <p:sldId id="2145706730" r:id="rId25"/>
    <p:sldId id="2145706249" r:id="rId26"/>
    <p:sldId id="268" r:id="rId27"/>
    <p:sldId id="2145706746" r:id="rId28"/>
    <p:sldId id="2145706745" r:id="rId29"/>
    <p:sldId id="271" r:id="rId30"/>
    <p:sldId id="2145706749" r:id="rId31"/>
    <p:sldId id="1559" r:id="rId32"/>
    <p:sldId id="1563" r:id="rId33"/>
    <p:sldId id="1568" r:id="rId34"/>
    <p:sldId id="1558" r:id="rId35"/>
    <p:sldId id="1560" r:id="rId36"/>
    <p:sldId id="1564" r:id="rId37"/>
    <p:sldId id="1569" r:id="rId38"/>
    <p:sldId id="2145706748" r:id="rId39"/>
    <p:sldId id="2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719500"/>
    <a:srgbClr val="719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B34D0-F62E-4249-A307-7F7D9888058E}" v="43" dt="2025-07-18T15:46:03.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2924" autoAdjust="0"/>
  </p:normalViewPr>
  <p:slideViewPr>
    <p:cSldViewPr snapToGrid="0">
      <p:cViewPr varScale="1">
        <p:scale>
          <a:sx n="120" d="100"/>
          <a:sy n="120" d="100"/>
        </p:scale>
        <p:origin x="888" y="9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06A62-A5CA-4276-868C-BD51970DDCEE}" type="datetimeFigureOut">
              <a:rPr lang="en-US" smtClean="0"/>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4264C-23E6-4972-A2EE-2A54EDF9413A}" type="slidenum">
              <a:rPr lang="en-US" smtClean="0"/>
              <a:t>‹#›</a:t>
            </a:fld>
            <a:endParaRPr lang="en-US"/>
          </a:p>
        </p:txBody>
      </p:sp>
    </p:spTree>
    <p:extLst>
      <p:ext uri="{BB962C8B-B14F-4D97-AF65-F5344CB8AC3E}">
        <p14:creationId xmlns:p14="http://schemas.microsoft.com/office/powerpoint/2010/main" val="343885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eaLnBrk="0" hangingPunct="0">
              <a:defRPr sz="2000" b="1">
                <a:solidFill>
                  <a:schemeClr val="tx1"/>
                </a:solidFill>
                <a:latin typeface="Bodoni MT" pitchFamily="18" charset="0"/>
                <a:ea typeface="ＭＳ Ｐゴシック" pitchFamily="1" charset="-128"/>
              </a:defRPr>
            </a:lvl1pPr>
            <a:lvl2pPr marL="742950" indent="-285750" defTabSz="877888" eaLnBrk="0" hangingPunct="0">
              <a:defRPr sz="2000" b="1">
                <a:solidFill>
                  <a:schemeClr val="tx1"/>
                </a:solidFill>
                <a:latin typeface="Bodoni MT" pitchFamily="18" charset="0"/>
                <a:ea typeface="ＭＳ Ｐゴシック" pitchFamily="1" charset="-128"/>
              </a:defRPr>
            </a:lvl2pPr>
            <a:lvl3pPr marL="1143000" indent="-228600" defTabSz="877888" eaLnBrk="0" hangingPunct="0">
              <a:defRPr sz="2000" b="1">
                <a:solidFill>
                  <a:schemeClr val="tx1"/>
                </a:solidFill>
                <a:latin typeface="Bodoni MT" pitchFamily="18" charset="0"/>
                <a:ea typeface="ＭＳ Ｐゴシック" pitchFamily="1" charset="-128"/>
              </a:defRPr>
            </a:lvl3pPr>
            <a:lvl4pPr marL="1600200" indent="-228600" defTabSz="877888" eaLnBrk="0" hangingPunct="0">
              <a:defRPr sz="2000" b="1">
                <a:solidFill>
                  <a:schemeClr val="tx1"/>
                </a:solidFill>
                <a:latin typeface="Bodoni MT" pitchFamily="18" charset="0"/>
                <a:ea typeface="ＭＳ Ｐゴシック" pitchFamily="1" charset="-128"/>
              </a:defRPr>
            </a:lvl4pPr>
            <a:lvl5pPr marL="2057400" indent="-228600" defTabSz="877888" eaLnBrk="0" hangingPunct="0">
              <a:defRPr sz="2000" b="1">
                <a:solidFill>
                  <a:schemeClr val="tx1"/>
                </a:solidFill>
                <a:latin typeface="Bodoni MT" pitchFamily="18" charset="0"/>
                <a:ea typeface="ＭＳ Ｐゴシック" pitchFamily="1" charset="-128"/>
              </a:defRPr>
            </a:lvl5pPr>
            <a:lvl6pPr marL="25146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marL="0" marR="0" lvl="0" indent="0" algn="r" defTabSz="877888" rtl="0" eaLnBrk="0" fontAlgn="auto" latinLnBrk="0" hangingPunct="0">
              <a:lnSpc>
                <a:spcPct val="100000"/>
              </a:lnSpc>
              <a:spcBef>
                <a:spcPct val="20000"/>
              </a:spcBef>
              <a:spcAft>
                <a:spcPts val="0"/>
              </a:spcAft>
              <a:buClrTx/>
              <a:buSzTx/>
              <a:buFontTx/>
              <a:buNone/>
              <a:tabLst/>
              <a:defRPr/>
            </a:pPr>
            <a:fld id="{22E899B3-5AC0-4CE5-AF66-170B7AB000A3}" type="slidenum">
              <a:rPr kumimoji="0" lang="en-US" sz="1200" b="1" i="0" u="none" strike="noStrike" kern="1200" cap="none" spc="0" normalizeH="0" baseline="0" noProof="0" smtClean="0">
                <a:ln>
                  <a:noFill/>
                </a:ln>
                <a:solidFill>
                  <a:srgbClr val="000000"/>
                </a:solidFill>
                <a:effectLst/>
                <a:uLnTx/>
                <a:uFillTx/>
                <a:latin typeface="Bodoni MT" pitchFamily="18" charset="0"/>
                <a:ea typeface="ＭＳ Ｐゴシック" pitchFamily="1" charset="-128"/>
                <a:cs typeface="+mn-cs"/>
              </a:rPr>
              <a:pPr marL="0" marR="0" lvl="0" indent="0" algn="r" defTabSz="877888" rtl="0" eaLnBrk="0" fontAlgn="auto" latinLnBrk="0" hangingPunct="0">
                <a:lnSpc>
                  <a:spcPct val="100000"/>
                </a:lnSpc>
                <a:spcBef>
                  <a:spcPct val="20000"/>
                </a:spcBef>
                <a:spcAft>
                  <a:spcPts val="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Bodoni MT" pitchFamily="18" charset="0"/>
              <a:ea typeface="ＭＳ Ｐゴシック" pitchFamily="1" charset="-128"/>
              <a:cs typeface="+mn-cs"/>
            </a:endParaRPr>
          </a:p>
        </p:txBody>
      </p:sp>
    </p:spTree>
    <p:extLst>
      <p:ext uri="{BB962C8B-B14F-4D97-AF65-F5344CB8AC3E}">
        <p14:creationId xmlns:p14="http://schemas.microsoft.com/office/powerpoint/2010/main" val="65313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Prevention of Lower Urinary tract Symptoms (PLUS) among girls and women: A conceptual framework adapted from Glass and McAtee51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depicts a condensed version of the PLUS conceptual framework to guide studies investigating the etiology and prevention of LUTS and promotion of bladder health. This framework shows how environmental risk and protective factors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constrained or unconstrained toilet access) can become embodied in the structure and functioning of biological systems that affect bladder health and the development of LUTS. The framework also includes the potential for gene-by-environment interactions. Genetic and biological predispositions toward bladder health and the development of LUTS may be more likely to be expressed in specific social and environmental contexts. Throughout the life course, individual behavior is a critical determinant of bladder health and LUTS. Whereas Glass and McAtee51 depicted behavior within an arrow representing the life course, the PLUS Consortium depicts bladder health and LUTS within this arrow (see center of Figure 1). Behavior is grouped with cognitive, affective, and psychosocial attributes of the individual.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Prevention of Lower Urinary Tract Symptoms (PLUS) in girls and women: Developing a conceptual framework for a prevention research agenda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Brady et al, </a:t>
            </a:r>
            <a:r>
              <a:rPr lang="en-US" sz="1200" kern="1200" dirty="0" err="1">
                <a:solidFill>
                  <a:schemeClr val="tx1"/>
                </a:solidFill>
                <a:effectLst/>
                <a:latin typeface="+mn-lt"/>
                <a:ea typeface="+mn-ea"/>
                <a:cs typeface="+mn-cs"/>
              </a:rPr>
              <a:t>Neurourology</a:t>
            </a:r>
            <a:r>
              <a:rPr lang="en-US" sz="1200" kern="1200" dirty="0">
                <a:solidFill>
                  <a:schemeClr val="tx1"/>
                </a:solidFill>
                <a:effectLst/>
                <a:latin typeface="+mn-lt"/>
                <a:ea typeface="+mn-ea"/>
                <a:cs typeface="+mn-cs"/>
              </a:rPr>
              <a:t> and Urodynamics. 2018;37:2951–2964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Hidden burden of noncancerous genitourinary conditions (NCGUCs) framework. (Adapted from Glass &amp; McAtee, 2006). (Color version available online.)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Helvetica Neue" panose="02000503000000020004" pitchFamily="2" charset="0"/>
              </a:rPr>
              <a:t>Brady, Sonya S., Tamara G. </a:t>
            </a:r>
            <a:r>
              <a:rPr lang="en-US" b="0" i="0" dirty="0" err="1">
                <a:solidFill>
                  <a:srgbClr val="0D0D0D"/>
                </a:solidFill>
                <a:effectLst/>
                <a:latin typeface="Helvetica Neue" panose="02000503000000020004" pitchFamily="2" charset="0"/>
              </a:rPr>
              <a:t>Bavendam</a:t>
            </a:r>
            <a:r>
              <a:rPr lang="en-US" b="0" i="0" dirty="0">
                <a:solidFill>
                  <a:srgbClr val="0D0D0D"/>
                </a:solidFill>
                <a:effectLst/>
                <a:latin typeface="Helvetica Neue" panose="02000503000000020004" pitchFamily="2" charset="0"/>
              </a:rPr>
              <a:t>, Christine K. </a:t>
            </a:r>
            <a:r>
              <a:rPr lang="en-US" b="0" i="0" dirty="0" err="1">
                <a:solidFill>
                  <a:srgbClr val="0D0D0D"/>
                </a:solidFill>
                <a:effectLst/>
                <a:latin typeface="Helvetica Neue" panose="02000503000000020004" pitchFamily="2" charset="0"/>
              </a:rPr>
              <a:t>Bradway</a:t>
            </a:r>
            <a:r>
              <a:rPr lang="en-US" b="0" i="0" dirty="0">
                <a:solidFill>
                  <a:srgbClr val="0D0D0D"/>
                </a:solidFill>
                <a:effectLst/>
                <a:latin typeface="Helvetica Neue" panose="02000503000000020004" pitchFamily="2" charset="0"/>
              </a:rPr>
              <a:t>, Britt Conroy, Annemarie Dowling-</a:t>
            </a:r>
            <a:r>
              <a:rPr lang="en-US" b="0" i="0" dirty="0" err="1">
                <a:solidFill>
                  <a:srgbClr val="0D0D0D"/>
                </a:solidFill>
                <a:effectLst/>
                <a:latin typeface="Helvetica Neue" panose="02000503000000020004" pitchFamily="2" charset="0"/>
              </a:rPr>
              <a:t>Castronovo</a:t>
            </a:r>
            <a:r>
              <a:rPr lang="en-US" b="0" i="0" dirty="0">
                <a:solidFill>
                  <a:srgbClr val="0D0D0D"/>
                </a:solidFill>
                <a:effectLst/>
                <a:latin typeface="Helvetica Neue" panose="02000503000000020004" pitchFamily="2" charset="0"/>
              </a:rPr>
              <a:t>, Cynthia Neill Epperson, Adonis K. Hijaz, et al. 2022. “Noncancerous Genitourinary Conditions as a Public Health Priority: Conceptualizing the Hidden Burden.” </a:t>
            </a:r>
            <a:r>
              <a:rPr lang="en-US" b="0" i="1" dirty="0">
                <a:solidFill>
                  <a:srgbClr val="0D0D0D"/>
                </a:solidFill>
                <a:effectLst/>
                <a:latin typeface="Helvetica Neue" panose="02000503000000020004" pitchFamily="2" charset="0"/>
              </a:rPr>
              <a:t>Urology</a:t>
            </a:r>
            <a:r>
              <a:rPr lang="en-US" b="0" i="0" dirty="0">
                <a:solidFill>
                  <a:srgbClr val="0D0D0D"/>
                </a:solidFill>
                <a:effectLst/>
                <a:latin typeface="Helvetica Neue" panose="02000503000000020004" pitchFamily="2" charset="0"/>
              </a:rPr>
              <a:t> 166 (August): 39–49.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F979-6B57-164D-8B48-D8B5E5116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22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PA56F"/>
              </a:rPr>
              <a:t>Figure 1. </a:t>
            </a:r>
            <a:r>
              <a:rPr lang="en-US" sz="1800" dirty="0">
                <a:effectLst/>
                <a:latin typeface="AdvPA56A"/>
              </a:rPr>
              <a:t>Distinguishing between upstream and downstream factors in relation to NCGUCs. NCGUCs, noncancerous </a:t>
            </a:r>
            <a:r>
              <a:rPr lang="en-US" sz="1800" dirty="0" err="1">
                <a:effectLst/>
                <a:latin typeface="AdvPA56A"/>
              </a:rPr>
              <a:t>genito</a:t>
            </a:r>
            <a:r>
              <a:rPr lang="en-US" sz="1800" dirty="0">
                <a:effectLst/>
                <a:latin typeface="AdvPA56A"/>
              </a:rPr>
              <a:t>- urinary conditions. (Color version available online.)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PA56F"/>
              </a:rPr>
              <a:t>Noncancerous Genitourinary Conditions as a Public Health Priority: Conceptualizing the Hidden Burden </a:t>
            </a:r>
            <a:endParaRPr lang="en-US" dirty="0"/>
          </a:p>
          <a:p>
            <a:r>
              <a:rPr lang="en-US" dirty="0"/>
              <a:t>Brady et al. </a:t>
            </a:r>
            <a:r>
              <a:rPr lang="en-US" i="1" dirty="0"/>
              <a:t>Urology</a:t>
            </a:r>
            <a:r>
              <a:rPr lang="en-US" dirty="0"/>
              <a:t>, 2021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F979-6B57-164D-8B48-D8B5E5116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72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Hidden burden of noncancerous genitourinary conditions (NCGUCs) framework. (Adapted from Glass &amp; McAtee, 2006). (Color version available online.)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Helvetica Neue" panose="02000503000000020004" pitchFamily="2" charset="0"/>
              </a:rPr>
              <a:t>Brady, Sonya S., Tamara G. </a:t>
            </a:r>
            <a:r>
              <a:rPr lang="en-US" b="0" i="0" dirty="0" err="1">
                <a:solidFill>
                  <a:srgbClr val="0D0D0D"/>
                </a:solidFill>
                <a:effectLst/>
                <a:latin typeface="Helvetica Neue" panose="02000503000000020004" pitchFamily="2" charset="0"/>
              </a:rPr>
              <a:t>Bavendam</a:t>
            </a:r>
            <a:r>
              <a:rPr lang="en-US" b="0" i="0" dirty="0">
                <a:solidFill>
                  <a:srgbClr val="0D0D0D"/>
                </a:solidFill>
                <a:effectLst/>
                <a:latin typeface="Helvetica Neue" panose="02000503000000020004" pitchFamily="2" charset="0"/>
              </a:rPr>
              <a:t>, Christine K. </a:t>
            </a:r>
            <a:r>
              <a:rPr lang="en-US" b="0" i="0" dirty="0" err="1">
                <a:solidFill>
                  <a:srgbClr val="0D0D0D"/>
                </a:solidFill>
                <a:effectLst/>
                <a:latin typeface="Helvetica Neue" panose="02000503000000020004" pitchFamily="2" charset="0"/>
              </a:rPr>
              <a:t>Bradway</a:t>
            </a:r>
            <a:r>
              <a:rPr lang="en-US" b="0" i="0" dirty="0">
                <a:solidFill>
                  <a:srgbClr val="0D0D0D"/>
                </a:solidFill>
                <a:effectLst/>
                <a:latin typeface="Helvetica Neue" panose="02000503000000020004" pitchFamily="2" charset="0"/>
              </a:rPr>
              <a:t>, Britt Conroy, Annemarie Dowling-</a:t>
            </a:r>
            <a:r>
              <a:rPr lang="en-US" b="0" i="0" dirty="0" err="1">
                <a:solidFill>
                  <a:srgbClr val="0D0D0D"/>
                </a:solidFill>
                <a:effectLst/>
                <a:latin typeface="Helvetica Neue" panose="02000503000000020004" pitchFamily="2" charset="0"/>
              </a:rPr>
              <a:t>Castronovo</a:t>
            </a:r>
            <a:r>
              <a:rPr lang="en-US" b="0" i="0" dirty="0">
                <a:solidFill>
                  <a:srgbClr val="0D0D0D"/>
                </a:solidFill>
                <a:effectLst/>
                <a:latin typeface="Helvetica Neue" panose="02000503000000020004" pitchFamily="2" charset="0"/>
              </a:rPr>
              <a:t>, Cynthia Neill Epperson, Adonis K. Hijaz, et al. 2022. “Noncancerous Genitourinary Conditions as a Public Health Priority: Conceptualizing the Hidden Burden.” </a:t>
            </a:r>
            <a:r>
              <a:rPr lang="en-US" b="0" i="1" dirty="0">
                <a:solidFill>
                  <a:srgbClr val="0D0D0D"/>
                </a:solidFill>
                <a:effectLst/>
                <a:latin typeface="Helvetica Neue" panose="02000503000000020004" pitchFamily="2" charset="0"/>
              </a:rPr>
              <a:t>Urology</a:t>
            </a:r>
            <a:r>
              <a:rPr lang="en-US" b="0" i="0" dirty="0">
                <a:solidFill>
                  <a:srgbClr val="0D0D0D"/>
                </a:solidFill>
                <a:effectLst/>
                <a:latin typeface="Helvetica Neue" panose="02000503000000020004" pitchFamily="2" charset="0"/>
              </a:rPr>
              <a:t> 166 (August): 39–49.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F979-6B57-164D-8B48-D8B5E5116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44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Hidden burden of noncancerous genitourinary conditions (NCGUCs) framework. (Adapted from Glass &amp; McAtee, 2006). (Color version available online.)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Helvetica Neue" panose="02000503000000020004" pitchFamily="2" charset="0"/>
              </a:rPr>
              <a:t>Brady, Sonya S., Tamara G. </a:t>
            </a:r>
            <a:r>
              <a:rPr lang="en-US" b="0" i="0" dirty="0" err="1">
                <a:solidFill>
                  <a:srgbClr val="0D0D0D"/>
                </a:solidFill>
                <a:effectLst/>
                <a:latin typeface="Helvetica Neue" panose="02000503000000020004" pitchFamily="2" charset="0"/>
              </a:rPr>
              <a:t>Bavendam</a:t>
            </a:r>
            <a:r>
              <a:rPr lang="en-US" b="0" i="0" dirty="0">
                <a:solidFill>
                  <a:srgbClr val="0D0D0D"/>
                </a:solidFill>
                <a:effectLst/>
                <a:latin typeface="Helvetica Neue" panose="02000503000000020004" pitchFamily="2" charset="0"/>
              </a:rPr>
              <a:t>, Christine K. </a:t>
            </a:r>
            <a:r>
              <a:rPr lang="en-US" b="0" i="0" dirty="0" err="1">
                <a:solidFill>
                  <a:srgbClr val="0D0D0D"/>
                </a:solidFill>
                <a:effectLst/>
                <a:latin typeface="Helvetica Neue" panose="02000503000000020004" pitchFamily="2" charset="0"/>
              </a:rPr>
              <a:t>Bradway</a:t>
            </a:r>
            <a:r>
              <a:rPr lang="en-US" b="0" i="0" dirty="0">
                <a:solidFill>
                  <a:srgbClr val="0D0D0D"/>
                </a:solidFill>
                <a:effectLst/>
                <a:latin typeface="Helvetica Neue" panose="02000503000000020004" pitchFamily="2" charset="0"/>
              </a:rPr>
              <a:t>, Britt Conroy, Annemarie Dowling-</a:t>
            </a:r>
            <a:r>
              <a:rPr lang="en-US" b="0" i="0" dirty="0" err="1">
                <a:solidFill>
                  <a:srgbClr val="0D0D0D"/>
                </a:solidFill>
                <a:effectLst/>
                <a:latin typeface="Helvetica Neue" panose="02000503000000020004" pitchFamily="2" charset="0"/>
              </a:rPr>
              <a:t>Castronovo</a:t>
            </a:r>
            <a:r>
              <a:rPr lang="en-US" b="0" i="0" dirty="0">
                <a:solidFill>
                  <a:srgbClr val="0D0D0D"/>
                </a:solidFill>
                <a:effectLst/>
                <a:latin typeface="Helvetica Neue" panose="02000503000000020004" pitchFamily="2" charset="0"/>
              </a:rPr>
              <a:t>, Cynthia Neill Epperson, Adonis K. Hijaz, et al. 2022. “Noncancerous Genitourinary Conditions as a Public Health Priority: Conceptualizing the Hidden Burden.” </a:t>
            </a:r>
            <a:r>
              <a:rPr lang="en-US" b="0" i="1" dirty="0">
                <a:solidFill>
                  <a:srgbClr val="0D0D0D"/>
                </a:solidFill>
                <a:effectLst/>
                <a:latin typeface="Helvetica Neue" panose="02000503000000020004" pitchFamily="2" charset="0"/>
              </a:rPr>
              <a:t>Urology</a:t>
            </a:r>
            <a:r>
              <a:rPr lang="en-US" b="0" i="0" dirty="0">
                <a:solidFill>
                  <a:srgbClr val="0D0D0D"/>
                </a:solidFill>
                <a:effectLst/>
                <a:latin typeface="Helvetica Neue" panose="02000503000000020004" pitchFamily="2" charset="0"/>
              </a:rPr>
              <a:t> 166 (August): 39–49.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F979-6B57-164D-8B48-D8B5E5116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45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Hidden burden of noncancerous genitourinary conditions (NCGUCs) framework. (Adapted from Glass &amp; McAtee, 2006). (Color version available online.)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Helvetica Neue" panose="02000503000000020004" pitchFamily="2" charset="0"/>
              </a:rPr>
              <a:t>Brady, Sonya S., Tamara G. </a:t>
            </a:r>
            <a:r>
              <a:rPr lang="en-US" b="0" i="0" dirty="0" err="1">
                <a:solidFill>
                  <a:srgbClr val="0D0D0D"/>
                </a:solidFill>
                <a:effectLst/>
                <a:latin typeface="Helvetica Neue" panose="02000503000000020004" pitchFamily="2" charset="0"/>
              </a:rPr>
              <a:t>Bavendam</a:t>
            </a:r>
            <a:r>
              <a:rPr lang="en-US" b="0" i="0" dirty="0">
                <a:solidFill>
                  <a:srgbClr val="0D0D0D"/>
                </a:solidFill>
                <a:effectLst/>
                <a:latin typeface="Helvetica Neue" panose="02000503000000020004" pitchFamily="2" charset="0"/>
              </a:rPr>
              <a:t>, Christine K. </a:t>
            </a:r>
            <a:r>
              <a:rPr lang="en-US" b="0" i="0" dirty="0" err="1">
                <a:solidFill>
                  <a:srgbClr val="0D0D0D"/>
                </a:solidFill>
                <a:effectLst/>
                <a:latin typeface="Helvetica Neue" panose="02000503000000020004" pitchFamily="2" charset="0"/>
              </a:rPr>
              <a:t>Bradway</a:t>
            </a:r>
            <a:r>
              <a:rPr lang="en-US" b="0" i="0" dirty="0">
                <a:solidFill>
                  <a:srgbClr val="0D0D0D"/>
                </a:solidFill>
                <a:effectLst/>
                <a:latin typeface="Helvetica Neue" panose="02000503000000020004" pitchFamily="2" charset="0"/>
              </a:rPr>
              <a:t>, Britt Conroy, Annemarie Dowling-</a:t>
            </a:r>
            <a:r>
              <a:rPr lang="en-US" b="0" i="0" dirty="0" err="1">
                <a:solidFill>
                  <a:srgbClr val="0D0D0D"/>
                </a:solidFill>
                <a:effectLst/>
                <a:latin typeface="Helvetica Neue" panose="02000503000000020004" pitchFamily="2" charset="0"/>
              </a:rPr>
              <a:t>Castronovo</a:t>
            </a:r>
            <a:r>
              <a:rPr lang="en-US" b="0" i="0" dirty="0">
                <a:solidFill>
                  <a:srgbClr val="0D0D0D"/>
                </a:solidFill>
                <a:effectLst/>
                <a:latin typeface="Helvetica Neue" panose="02000503000000020004" pitchFamily="2" charset="0"/>
              </a:rPr>
              <a:t>, Cynthia Neill Epperson, Adonis K. Hijaz, et al. 2022. “Noncancerous Genitourinary Conditions as a Public Health Priority: Conceptualizing the Hidden Burden.” </a:t>
            </a:r>
            <a:r>
              <a:rPr lang="en-US" b="0" i="1" dirty="0">
                <a:solidFill>
                  <a:srgbClr val="0D0D0D"/>
                </a:solidFill>
                <a:effectLst/>
                <a:latin typeface="Helvetica Neue" panose="02000503000000020004" pitchFamily="2" charset="0"/>
              </a:rPr>
              <a:t>Urology</a:t>
            </a:r>
            <a:r>
              <a:rPr lang="en-US" b="0" i="0" dirty="0">
                <a:solidFill>
                  <a:srgbClr val="0D0D0D"/>
                </a:solidFill>
                <a:effectLst/>
                <a:latin typeface="Helvetica Neue" panose="02000503000000020004" pitchFamily="2" charset="0"/>
              </a:rPr>
              <a:t> 166 (August): 39–49.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F979-6B57-164D-8B48-D8B5E5116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22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7357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eaLnBrk="0" hangingPunct="0">
              <a:defRPr sz="2000" b="1">
                <a:solidFill>
                  <a:schemeClr val="tx1"/>
                </a:solidFill>
                <a:latin typeface="Bodoni MT" pitchFamily="18" charset="0"/>
                <a:ea typeface="ＭＳ Ｐゴシック" pitchFamily="1" charset="-128"/>
              </a:defRPr>
            </a:lvl1pPr>
            <a:lvl2pPr marL="742950" indent="-285750" defTabSz="877888" eaLnBrk="0" hangingPunct="0">
              <a:defRPr sz="2000" b="1">
                <a:solidFill>
                  <a:schemeClr val="tx1"/>
                </a:solidFill>
                <a:latin typeface="Bodoni MT" pitchFamily="18" charset="0"/>
                <a:ea typeface="ＭＳ Ｐゴシック" pitchFamily="1" charset="-128"/>
              </a:defRPr>
            </a:lvl2pPr>
            <a:lvl3pPr marL="1143000" indent="-228600" defTabSz="877888" eaLnBrk="0" hangingPunct="0">
              <a:defRPr sz="2000" b="1">
                <a:solidFill>
                  <a:schemeClr val="tx1"/>
                </a:solidFill>
                <a:latin typeface="Bodoni MT" pitchFamily="18" charset="0"/>
                <a:ea typeface="ＭＳ Ｐゴシック" pitchFamily="1" charset="-128"/>
              </a:defRPr>
            </a:lvl3pPr>
            <a:lvl4pPr marL="1600200" indent="-228600" defTabSz="877888" eaLnBrk="0" hangingPunct="0">
              <a:defRPr sz="2000" b="1">
                <a:solidFill>
                  <a:schemeClr val="tx1"/>
                </a:solidFill>
                <a:latin typeface="Bodoni MT" pitchFamily="18" charset="0"/>
                <a:ea typeface="ＭＳ Ｐゴシック" pitchFamily="1" charset="-128"/>
              </a:defRPr>
            </a:lvl4pPr>
            <a:lvl5pPr marL="2057400" indent="-228600" defTabSz="877888" eaLnBrk="0" hangingPunct="0">
              <a:defRPr sz="2000" b="1">
                <a:solidFill>
                  <a:schemeClr val="tx1"/>
                </a:solidFill>
                <a:latin typeface="Bodoni MT" pitchFamily="18" charset="0"/>
                <a:ea typeface="ＭＳ Ｐゴシック" pitchFamily="1" charset="-128"/>
              </a:defRPr>
            </a:lvl5pPr>
            <a:lvl6pPr marL="25146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20000"/>
              </a:spcBef>
            </a:pPr>
            <a:fld id="{22E899B3-5AC0-4CE5-AF66-170B7AB000A3}" type="slidenum">
              <a:rPr lang="en-US" sz="1200" smtClean="0">
                <a:solidFill>
                  <a:srgbClr val="000000"/>
                </a:solidFill>
              </a:rPr>
              <a:pPr>
                <a:spcBef>
                  <a:spcPct val="20000"/>
                </a:spcBef>
              </a:pPr>
              <a:t>11</a:t>
            </a:fld>
            <a:endParaRPr lang="en-US" sz="1200">
              <a:solidFill>
                <a:srgbClr val="000000"/>
              </a:solidFill>
            </a:endParaRPr>
          </a:p>
        </p:txBody>
      </p:sp>
    </p:spTree>
    <p:extLst>
      <p:ext uri="{BB962C8B-B14F-4D97-AF65-F5344CB8AC3E}">
        <p14:creationId xmlns:p14="http://schemas.microsoft.com/office/powerpoint/2010/main" val="8895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eaLnBrk="0" hangingPunct="0">
              <a:defRPr sz="2000" b="1">
                <a:solidFill>
                  <a:schemeClr val="tx1"/>
                </a:solidFill>
                <a:latin typeface="Bodoni MT" pitchFamily="18" charset="0"/>
                <a:ea typeface="ＭＳ Ｐゴシック" pitchFamily="1" charset="-128"/>
              </a:defRPr>
            </a:lvl1pPr>
            <a:lvl2pPr marL="742950" indent="-285750" defTabSz="877888" eaLnBrk="0" hangingPunct="0">
              <a:defRPr sz="2000" b="1">
                <a:solidFill>
                  <a:schemeClr val="tx1"/>
                </a:solidFill>
                <a:latin typeface="Bodoni MT" pitchFamily="18" charset="0"/>
                <a:ea typeface="ＭＳ Ｐゴシック" pitchFamily="1" charset="-128"/>
              </a:defRPr>
            </a:lvl2pPr>
            <a:lvl3pPr marL="1143000" indent="-228600" defTabSz="877888" eaLnBrk="0" hangingPunct="0">
              <a:defRPr sz="2000" b="1">
                <a:solidFill>
                  <a:schemeClr val="tx1"/>
                </a:solidFill>
                <a:latin typeface="Bodoni MT" pitchFamily="18" charset="0"/>
                <a:ea typeface="ＭＳ Ｐゴシック" pitchFamily="1" charset="-128"/>
              </a:defRPr>
            </a:lvl3pPr>
            <a:lvl4pPr marL="1600200" indent="-228600" defTabSz="877888" eaLnBrk="0" hangingPunct="0">
              <a:defRPr sz="2000" b="1">
                <a:solidFill>
                  <a:schemeClr val="tx1"/>
                </a:solidFill>
                <a:latin typeface="Bodoni MT" pitchFamily="18" charset="0"/>
                <a:ea typeface="ＭＳ Ｐゴシック" pitchFamily="1" charset="-128"/>
              </a:defRPr>
            </a:lvl4pPr>
            <a:lvl5pPr marL="2057400" indent="-228600" defTabSz="877888" eaLnBrk="0" hangingPunct="0">
              <a:defRPr sz="2000" b="1">
                <a:solidFill>
                  <a:schemeClr val="tx1"/>
                </a:solidFill>
                <a:latin typeface="Bodoni MT" pitchFamily="18" charset="0"/>
                <a:ea typeface="ＭＳ Ｐゴシック" pitchFamily="1" charset="-128"/>
              </a:defRPr>
            </a:lvl5pPr>
            <a:lvl6pPr marL="25146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20000"/>
              </a:spcBef>
            </a:pPr>
            <a:fld id="{22E899B3-5AC0-4CE5-AF66-170B7AB000A3}" type="slidenum">
              <a:rPr lang="en-US" sz="1200" smtClean="0">
                <a:solidFill>
                  <a:srgbClr val="000000"/>
                </a:solidFill>
              </a:rPr>
              <a:pPr>
                <a:spcBef>
                  <a:spcPct val="20000"/>
                </a:spcBef>
              </a:pPr>
              <a:t>12</a:t>
            </a:fld>
            <a:endParaRPr lang="en-US" sz="1200">
              <a:solidFill>
                <a:srgbClr val="000000"/>
              </a:solidFill>
            </a:endParaRPr>
          </a:p>
        </p:txBody>
      </p:sp>
    </p:spTree>
    <p:extLst>
      <p:ext uri="{BB962C8B-B14F-4D97-AF65-F5344CB8AC3E}">
        <p14:creationId xmlns:p14="http://schemas.microsoft.com/office/powerpoint/2010/main" val="252843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eaLnBrk="0" hangingPunct="0">
              <a:defRPr sz="2000" b="1">
                <a:solidFill>
                  <a:schemeClr val="tx1"/>
                </a:solidFill>
                <a:latin typeface="Bodoni MT" pitchFamily="18" charset="0"/>
                <a:ea typeface="ＭＳ Ｐゴシック" pitchFamily="1" charset="-128"/>
              </a:defRPr>
            </a:lvl1pPr>
            <a:lvl2pPr marL="742950" indent="-285750" defTabSz="877888" eaLnBrk="0" hangingPunct="0">
              <a:defRPr sz="2000" b="1">
                <a:solidFill>
                  <a:schemeClr val="tx1"/>
                </a:solidFill>
                <a:latin typeface="Bodoni MT" pitchFamily="18" charset="0"/>
                <a:ea typeface="ＭＳ Ｐゴシック" pitchFamily="1" charset="-128"/>
              </a:defRPr>
            </a:lvl2pPr>
            <a:lvl3pPr marL="1143000" indent="-228600" defTabSz="877888" eaLnBrk="0" hangingPunct="0">
              <a:defRPr sz="2000" b="1">
                <a:solidFill>
                  <a:schemeClr val="tx1"/>
                </a:solidFill>
                <a:latin typeface="Bodoni MT" pitchFamily="18" charset="0"/>
                <a:ea typeface="ＭＳ Ｐゴシック" pitchFamily="1" charset="-128"/>
              </a:defRPr>
            </a:lvl3pPr>
            <a:lvl4pPr marL="1600200" indent="-228600" defTabSz="877888" eaLnBrk="0" hangingPunct="0">
              <a:defRPr sz="2000" b="1">
                <a:solidFill>
                  <a:schemeClr val="tx1"/>
                </a:solidFill>
                <a:latin typeface="Bodoni MT" pitchFamily="18" charset="0"/>
                <a:ea typeface="ＭＳ Ｐゴシック" pitchFamily="1" charset="-128"/>
              </a:defRPr>
            </a:lvl4pPr>
            <a:lvl5pPr marL="2057400" indent="-228600" defTabSz="877888" eaLnBrk="0" hangingPunct="0">
              <a:defRPr sz="2000" b="1">
                <a:solidFill>
                  <a:schemeClr val="tx1"/>
                </a:solidFill>
                <a:latin typeface="Bodoni MT" pitchFamily="18" charset="0"/>
                <a:ea typeface="ＭＳ Ｐゴシック" pitchFamily="1" charset="-128"/>
              </a:defRPr>
            </a:lvl5pPr>
            <a:lvl6pPr marL="25146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8778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a:spcBef>
                <a:spcPct val="20000"/>
              </a:spcBef>
            </a:pPr>
            <a:fld id="{22E899B3-5AC0-4CE5-AF66-170B7AB000A3}" type="slidenum">
              <a:rPr lang="en-US" sz="1200" smtClean="0">
                <a:solidFill>
                  <a:srgbClr val="000000"/>
                </a:solidFill>
              </a:rPr>
              <a:pPr>
                <a:spcBef>
                  <a:spcPct val="20000"/>
                </a:spcBef>
              </a:pPr>
              <a:t>13</a:t>
            </a:fld>
            <a:endParaRPr lang="en-US" sz="1200">
              <a:solidFill>
                <a:srgbClr val="000000"/>
              </a:solidFill>
            </a:endParaRPr>
          </a:p>
        </p:txBody>
      </p:sp>
    </p:spTree>
    <p:extLst>
      <p:ext uri="{BB962C8B-B14F-4D97-AF65-F5344CB8AC3E}">
        <p14:creationId xmlns:p14="http://schemas.microsoft.com/office/powerpoint/2010/main" val="269790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1" charset="-128"/>
              </a:defRPr>
            </a:lvl1pPr>
            <a:lvl2pPr marL="757066" indent="-291179" eaLnBrk="0" hangingPunct="0">
              <a:defRPr>
                <a:solidFill>
                  <a:schemeClr val="tx1"/>
                </a:solidFill>
                <a:latin typeface="Arial" charset="0"/>
                <a:ea typeface="ＭＳ Ｐゴシック" pitchFamily="-111" charset="-128"/>
              </a:defRPr>
            </a:lvl2pPr>
            <a:lvl3pPr marL="1164717" indent="-232943" eaLnBrk="0" hangingPunct="0">
              <a:defRPr>
                <a:solidFill>
                  <a:schemeClr val="tx1"/>
                </a:solidFill>
                <a:latin typeface="Arial" charset="0"/>
                <a:ea typeface="ＭＳ Ｐゴシック" pitchFamily="-111" charset="-128"/>
              </a:defRPr>
            </a:lvl3pPr>
            <a:lvl4pPr marL="1630604" indent="-232943" eaLnBrk="0" hangingPunct="0">
              <a:defRPr>
                <a:solidFill>
                  <a:schemeClr val="tx1"/>
                </a:solidFill>
                <a:latin typeface="Arial" charset="0"/>
                <a:ea typeface="ＭＳ Ｐゴシック" pitchFamily="-111" charset="-128"/>
              </a:defRPr>
            </a:lvl4pPr>
            <a:lvl5pPr marL="2096491" indent="-232943" eaLnBrk="0" hangingPunct="0">
              <a:defRPr>
                <a:solidFill>
                  <a:schemeClr val="tx1"/>
                </a:solidFill>
                <a:latin typeface="Arial" charset="0"/>
                <a:ea typeface="ＭＳ Ｐゴシック" pitchFamily="-111" charset="-128"/>
              </a:defRPr>
            </a:lvl5pPr>
            <a:lvl6pPr marL="2562377" indent="-232943" defTabSz="465887" eaLnBrk="0" fontAlgn="base" hangingPunct="0">
              <a:spcBef>
                <a:spcPct val="0"/>
              </a:spcBef>
              <a:spcAft>
                <a:spcPct val="0"/>
              </a:spcAft>
              <a:defRPr>
                <a:solidFill>
                  <a:schemeClr val="tx1"/>
                </a:solidFill>
                <a:latin typeface="Arial" charset="0"/>
                <a:ea typeface="ＭＳ Ｐゴシック" pitchFamily="-111" charset="-128"/>
              </a:defRPr>
            </a:lvl6pPr>
            <a:lvl7pPr marL="3028264" indent="-232943" defTabSz="465887" eaLnBrk="0" fontAlgn="base" hangingPunct="0">
              <a:spcBef>
                <a:spcPct val="0"/>
              </a:spcBef>
              <a:spcAft>
                <a:spcPct val="0"/>
              </a:spcAft>
              <a:defRPr>
                <a:solidFill>
                  <a:schemeClr val="tx1"/>
                </a:solidFill>
                <a:latin typeface="Arial" charset="0"/>
                <a:ea typeface="ＭＳ Ｐゴシック" pitchFamily="-111" charset="-128"/>
              </a:defRPr>
            </a:lvl7pPr>
            <a:lvl8pPr marL="3494151" indent="-232943" defTabSz="465887" eaLnBrk="0" fontAlgn="base" hangingPunct="0">
              <a:spcBef>
                <a:spcPct val="0"/>
              </a:spcBef>
              <a:spcAft>
                <a:spcPct val="0"/>
              </a:spcAft>
              <a:defRPr>
                <a:solidFill>
                  <a:schemeClr val="tx1"/>
                </a:solidFill>
                <a:latin typeface="Arial" charset="0"/>
                <a:ea typeface="ＭＳ Ｐゴシック" pitchFamily="-111" charset="-128"/>
              </a:defRPr>
            </a:lvl8pPr>
            <a:lvl9pPr marL="3960038" indent="-232943" defTabSz="465887" eaLnBrk="0" fontAlgn="base" hangingPunct="0">
              <a:spcBef>
                <a:spcPct val="0"/>
              </a:spcBef>
              <a:spcAft>
                <a:spcPct val="0"/>
              </a:spcAft>
              <a:defRPr>
                <a:solidFill>
                  <a:schemeClr val="tx1"/>
                </a:solidFill>
                <a:latin typeface="Arial" charset="0"/>
                <a:ea typeface="ＭＳ Ｐゴシック" pitchFamily="-111"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EFD49F-83EE-4482-BB2B-36EB2D87E22F}" type="slidenum">
              <a:rPr kumimoji="0" lang="en-US" sz="1200" b="0" i="0" u="none" strike="noStrike" kern="1200" cap="none" spc="0" normalizeH="0" baseline="0" noProof="0">
                <a:ln>
                  <a:noFill/>
                </a:ln>
                <a:solidFill>
                  <a:prstClr val="black"/>
                </a:solidFill>
                <a:effectLst/>
                <a:uLnTx/>
                <a:uFillTx/>
                <a:latin typeface="Calibri" pitchFamily="-111" charset="0"/>
                <a:ea typeface="ＭＳ Ｐゴシック" pitchFamily="-11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itchFamily="-111" charset="0"/>
              <a:ea typeface="ＭＳ Ｐゴシック" pitchFamily="-111" charset="-128"/>
              <a:cs typeface="+mn-cs"/>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0175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https://research.ncsu.edu/rdo/the-difference-between-multidisciplinary-interdisciplinary-and-convergence-research/</a:t>
            </a:r>
          </a:p>
        </p:txBody>
      </p:sp>
      <p:sp>
        <p:nvSpPr>
          <p:cNvPr id="4" name="Slide Number Placeholder 3"/>
          <p:cNvSpPr>
            <a:spLocks noGrp="1"/>
          </p:cNvSpPr>
          <p:nvPr>
            <p:ph type="sldNum" sz="quarter" idx="5"/>
          </p:nvPr>
        </p:nvSpPr>
        <p:spPr/>
        <p:txBody>
          <a:bodyPr/>
          <a:lstStyle/>
          <a:p>
            <a:fld id="{7CE4264C-23E6-4972-A2EE-2A54EDF9413A}" type="slidenum">
              <a:rPr lang="en-US" smtClean="0"/>
              <a:t>18</a:t>
            </a:fld>
            <a:endParaRPr lang="en-US"/>
          </a:p>
        </p:txBody>
      </p:sp>
    </p:spTree>
    <p:extLst>
      <p:ext uri="{BB962C8B-B14F-4D97-AF65-F5344CB8AC3E}">
        <p14:creationId xmlns:p14="http://schemas.microsoft.com/office/powerpoint/2010/main" val="209781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Prevention of Lower Urinary tract Symptoms (PLUS) among girls and women: A conceptual framework adapted from Glass and McAtee51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depicts a condensed version of the PLUS conceptual framework to guide studies investigating the etiology and prevention of LUTS and promotion of bladder health. This framework shows how environmental risk and protective factors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constrained or unconstrained toilet access) can become embodied in the structure and functioning of biological systems that affect bladder health and the development of LUTS. The framework also includes the potential for gene-by-environment interactions. Genetic and biological predispositions toward bladder health and the development of LUTS may be more likely to be expressed in specific social and environmental contexts. Throughout the life course, individual behavior is a critical determinant of bladder health and LUTS. Whereas Glass and McAtee51 depicted behavior within an arrow representing the life course, the PLUS Consortium depicts bladder health and LUTS within this arrow (see center of Figure 1). Behavior is grouped with cognitive, affective, and psychosocial attributes of the individual.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Prevention of Lower Urinary Tract Symptoms (PLUS) in girls and women: Developing a conceptual framework for a prevention research agenda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Brady et al, </a:t>
            </a:r>
            <a:r>
              <a:rPr lang="en-US" sz="1200" kern="1200" dirty="0" err="1">
                <a:solidFill>
                  <a:schemeClr val="tx1"/>
                </a:solidFill>
                <a:effectLst/>
                <a:latin typeface="+mn-lt"/>
                <a:ea typeface="+mn-ea"/>
                <a:cs typeface="+mn-cs"/>
              </a:rPr>
              <a:t>Neurourology</a:t>
            </a:r>
            <a:r>
              <a:rPr lang="en-US" sz="1200" kern="1200" dirty="0">
                <a:solidFill>
                  <a:schemeClr val="tx1"/>
                </a:solidFill>
                <a:effectLst/>
                <a:latin typeface="+mn-lt"/>
                <a:ea typeface="+mn-ea"/>
                <a:cs typeface="+mn-cs"/>
              </a:rPr>
              <a:t> and Urodynamics. 2018;37:2951–2964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Hidden burden of noncancerous genitourinary conditions (NCGUCs) framework. (Adapted from Glass &amp; McAtee, 2006). (Color version available online.)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Helvetica Neue" panose="02000503000000020004" pitchFamily="2" charset="0"/>
              </a:rPr>
              <a:t>Brady, Sonya S., Tamara G. </a:t>
            </a:r>
            <a:r>
              <a:rPr lang="en-US" b="0" i="0" dirty="0" err="1">
                <a:solidFill>
                  <a:srgbClr val="0D0D0D"/>
                </a:solidFill>
                <a:effectLst/>
                <a:latin typeface="Helvetica Neue" panose="02000503000000020004" pitchFamily="2" charset="0"/>
              </a:rPr>
              <a:t>Bavendam</a:t>
            </a:r>
            <a:r>
              <a:rPr lang="en-US" b="0" i="0" dirty="0">
                <a:solidFill>
                  <a:srgbClr val="0D0D0D"/>
                </a:solidFill>
                <a:effectLst/>
                <a:latin typeface="Helvetica Neue" panose="02000503000000020004" pitchFamily="2" charset="0"/>
              </a:rPr>
              <a:t>, Christine K. </a:t>
            </a:r>
            <a:r>
              <a:rPr lang="en-US" b="0" i="0" dirty="0" err="1">
                <a:solidFill>
                  <a:srgbClr val="0D0D0D"/>
                </a:solidFill>
                <a:effectLst/>
                <a:latin typeface="Helvetica Neue" panose="02000503000000020004" pitchFamily="2" charset="0"/>
              </a:rPr>
              <a:t>Bradway</a:t>
            </a:r>
            <a:r>
              <a:rPr lang="en-US" b="0" i="0" dirty="0">
                <a:solidFill>
                  <a:srgbClr val="0D0D0D"/>
                </a:solidFill>
                <a:effectLst/>
                <a:latin typeface="Helvetica Neue" panose="02000503000000020004" pitchFamily="2" charset="0"/>
              </a:rPr>
              <a:t>, Britt Conroy, Annemarie Dowling-</a:t>
            </a:r>
            <a:r>
              <a:rPr lang="en-US" b="0" i="0" dirty="0" err="1">
                <a:solidFill>
                  <a:srgbClr val="0D0D0D"/>
                </a:solidFill>
                <a:effectLst/>
                <a:latin typeface="Helvetica Neue" panose="02000503000000020004" pitchFamily="2" charset="0"/>
              </a:rPr>
              <a:t>Castronovo</a:t>
            </a:r>
            <a:r>
              <a:rPr lang="en-US" b="0" i="0" dirty="0">
                <a:solidFill>
                  <a:srgbClr val="0D0D0D"/>
                </a:solidFill>
                <a:effectLst/>
                <a:latin typeface="Helvetica Neue" panose="02000503000000020004" pitchFamily="2" charset="0"/>
              </a:rPr>
              <a:t>, Cynthia Neill Epperson, Adonis K. Hijaz, et al. 2022. “Noncancerous Genitourinary Conditions as a Public Health Priority: Conceptualizing the Hidden Burden.” </a:t>
            </a:r>
            <a:r>
              <a:rPr lang="en-US" b="0" i="1" dirty="0">
                <a:solidFill>
                  <a:srgbClr val="0D0D0D"/>
                </a:solidFill>
                <a:effectLst/>
                <a:latin typeface="Helvetica Neue" panose="02000503000000020004" pitchFamily="2" charset="0"/>
              </a:rPr>
              <a:t>Urology</a:t>
            </a:r>
            <a:r>
              <a:rPr lang="en-US" b="0" i="0" dirty="0">
                <a:solidFill>
                  <a:srgbClr val="0D0D0D"/>
                </a:solidFill>
                <a:effectLst/>
                <a:latin typeface="Helvetica Neue" panose="02000503000000020004" pitchFamily="2" charset="0"/>
              </a:rPr>
              <a:t> 166 (August): 39–49.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F979-6B57-164D-8B48-D8B5E5116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65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Prevention of Lower Urinary tract Symptoms (PLUS) among girls and women: A conceptual framework adapted from Glass and McAtee51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1 depicts a condensed version of the PLUS conceptual framework to guide studies investigating the etiology and prevention of LUTS and promotion of bladder health. This framework shows how environmental risk and protective factors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constrained or unconstrained toilet access) can become embodied in the structure and functioning of biological systems that affect bladder health and the development of LUTS. The framework also includes the potential for gene-by-environment interactions. Genetic and biological predispositions toward bladder health and the development of LUTS may be more likely to be expressed in specific social and environmental contexts. Throughout the life course, individual behavior is a critical determinant of bladder health and LUTS. Whereas Glass and McAtee51 depicted behavior within an arrow representing the life course, the PLUS Consortium depicts bladder health and LUTS within this arrow (see center of Figure 1). Behavior is grouped with cognitive, affective, and psychosocial attributes of the individual.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Prevention of Lower Urinary Tract Symptoms (PLUS) in girls and women: Developing a conceptual framework for a prevention research agenda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Brady et al, </a:t>
            </a:r>
            <a:r>
              <a:rPr lang="en-US" sz="1200" kern="1200" dirty="0" err="1">
                <a:solidFill>
                  <a:schemeClr val="tx1"/>
                </a:solidFill>
                <a:effectLst/>
                <a:latin typeface="+mn-lt"/>
                <a:ea typeface="+mn-ea"/>
                <a:cs typeface="+mn-cs"/>
              </a:rPr>
              <a:t>Neurourology</a:t>
            </a:r>
            <a:r>
              <a:rPr lang="en-US" sz="1200" kern="1200" dirty="0">
                <a:solidFill>
                  <a:schemeClr val="tx1"/>
                </a:solidFill>
                <a:effectLst/>
                <a:latin typeface="+mn-lt"/>
                <a:ea typeface="+mn-ea"/>
                <a:cs typeface="+mn-cs"/>
              </a:rPr>
              <a:t> and Urodynamics. 2018;37:2951–2964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Hidden burden of noncancerous genitourinary conditions (NCGUCs) framework. (Adapted from Glass &amp; McAtee, 2006). (Color version available online.)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Helvetica Neue" panose="02000503000000020004" pitchFamily="2" charset="0"/>
              </a:rPr>
              <a:t>Brady, Sonya S., Tamara G. </a:t>
            </a:r>
            <a:r>
              <a:rPr lang="en-US" b="0" i="0" dirty="0" err="1">
                <a:solidFill>
                  <a:srgbClr val="0D0D0D"/>
                </a:solidFill>
                <a:effectLst/>
                <a:latin typeface="Helvetica Neue" panose="02000503000000020004" pitchFamily="2" charset="0"/>
              </a:rPr>
              <a:t>Bavendam</a:t>
            </a:r>
            <a:r>
              <a:rPr lang="en-US" b="0" i="0" dirty="0">
                <a:solidFill>
                  <a:srgbClr val="0D0D0D"/>
                </a:solidFill>
                <a:effectLst/>
                <a:latin typeface="Helvetica Neue" panose="02000503000000020004" pitchFamily="2" charset="0"/>
              </a:rPr>
              <a:t>, Christine K. </a:t>
            </a:r>
            <a:r>
              <a:rPr lang="en-US" b="0" i="0" dirty="0" err="1">
                <a:solidFill>
                  <a:srgbClr val="0D0D0D"/>
                </a:solidFill>
                <a:effectLst/>
                <a:latin typeface="Helvetica Neue" panose="02000503000000020004" pitchFamily="2" charset="0"/>
              </a:rPr>
              <a:t>Bradway</a:t>
            </a:r>
            <a:r>
              <a:rPr lang="en-US" b="0" i="0" dirty="0">
                <a:solidFill>
                  <a:srgbClr val="0D0D0D"/>
                </a:solidFill>
                <a:effectLst/>
                <a:latin typeface="Helvetica Neue" panose="02000503000000020004" pitchFamily="2" charset="0"/>
              </a:rPr>
              <a:t>, Britt Conroy, Annemarie Dowling-</a:t>
            </a:r>
            <a:r>
              <a:rPr lang="en-US" b="0" i="0" dirty="0" err="1">
                <a:solidFill>
                  <a:srgbClr val="0D0D0D"/>
                </a:solidFill>
                <a:effectLst/>
                <a:latin typeface="Helvetica Neue" panose="02000503000000020004" pitchFamily="2" charset="0"/>
              </a:rPr>
              <a:t>Castronovo</a:t>
            </a:r>
            <a:r>
              <a:rPr lang="en-US" b="0" i="0" dirty="0">
                <a:solidFill>
                  <a:srgbClr val="0D0D0D"/>
                </a:solidFill>
                <a:effectLst/>
                <a:latin typeface="Helvetica Neue" panose="02000503000000020004" pitchFamily="2" charset="0"/>
              </a:rPr>
              <a:t>, Cynthia Neill Epperson, Adonis K. Hijaz, et al. 2022. “Noncancerous Genitourinary Conditions as a Public Health Priority: Conceptualizing the Hidden Burden.” </a:t>
            </a:r>
            <a:r>
              <a:rPr lang="en-US" b="0" i="1" dirty="0">
                <a:solidFill>
                  <a:srgbClr val="0D0D0D"/>
                </a:solidFill>
                <a:effectLst/>
                <a:latin typeface="Helvetica Neue" panose="02000503000000020004" pitchFamily="2" charset="0"/>
              </a:rPr>
              <a:t>Urology</a:t>
            </a:r>
            <a:r>
              <a:rPr lang="en-US" b="0" i="0" dirty="0">
                <a:solidFill>
                  <a:srgbClr val="0D0D0D"/>
                </a:solidFill>
                <a:effectLst/>
                <a:latin typeface="Helvetica Neue" panose="02000503000000020004" pitchFamily="2" charset="0"/>
              </a:rPr>
              <a:t> 166 (August): 39–49.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8F979-6B57-164D-8B48-D8B5E5116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9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810FEF-330C-4E1A-A684-9B2DF34DF418}"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2464595"/>
            <a:ext cx="10972800" cy="321230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810FEF-330C-4E1A-A684-9B2DF34DF418}"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90678"/>
            <a:ext cx="2743200" cy="41243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590678"/>
            <a:ext cx="8026400" cy="41243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810FEF-330C-4E1A-A684-9B2DF34DF418}"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914400"/>
          </a:xfrm>
        </p:spPr>
        <p:txBody>
          <a:bodyPr>
            <a:normAutofit/>
          </a:bodyPr>
          <a:lstStyle>
            <a:lvl1pPr marL="0" indent="0" algn="l">
              <a:lnSpc>
                <a:spcPct val="100000"/>
              </a:lnSpc>
              <a:defRPr sz="3600"/>
            </a:lvl1pPr>
          </a:lstStyle>
          <a:p>
            <a:r>
              <a:rPr lang="en-US" dirty="0"/>
              <a:t>Click to edit Master title style</a:t>
            </a:r>
          </a:p>
        </p:txBody>
      </p:sp>
      <p:sp>
        <p:nvSpPr>
          <p:cNvPr id="3" name="Content Placeholder 2"/>
          <p:cNvSpPr>
            <a:spLocks noGrp="1"/>
          </p:cNvSpPr>
          <p:nvPr>
            <p:ph idx="1"/>
          </p:nvPr>
        </p:nvSpPr>
        <p:spPr>
          <a:xfrm>
            <a:off x="609600" y="2468880"/>
            <a:ext cx="10972800" cy="3657600"/>
          </a:xfrm>
        </p:spPr>
        <p:txBody>
          <a:bodyPr/>
          <a:lstStyle>
            <a:lvl1pPr marL="342900" indent="-342900">
              <a:buClr>
                <a:schemeClr val="tx2"/>
              </a:buClr>
              <a:buFont typeface="Arial" pitchFamily="34" charset="0"/>
              <a:buChar char="•"/>
              <a:defRPr sz="2800"/>
            </a:lvl1pPr>
            <a:lvl2pPr marL="742950" indent="-285750">
              <a:buClr>
                <a:schemeClr val="tx2"/>
              </a:buClr>
              <a:buFont typeface="Arial" pitchFamily="34" charset="0"/>
              <a:buChar char="–"/>
              <a:defRPr sz="2400"/>
            </a:lvl2pPr>
            <a:lvl3pPr marL="1143000" indent="-223838">
              <a:buClr>
                <a:schemeClr val="tx2"/>
              </a:buClr>
              <a:buFont typeface="Wingdings" pitchFamily="2" charset="2"/>
              <a:buChar char="§"/>
              <a:tabLst/>
              <a:defRPr sz="2000"/>
            </a:lvl3pPr>
            <a:lvl4pPr marL="1428750" indent="-228600">
              <a:buClr>
                <a:schemeClr val="tx2"/>
              </a:buClr>
              <a:buSzPct val="80000"/>
              <a:buFont typeface="Wingdings" pitchFamily="2" charset="2"/>
              <a:buChar char="v"/>
              <a:defRPr sz="1800"/>
            </a:lvl4pPr>
            <a:lvl5pPr marL="1714500" indent="-228600">
              <a:buClr>
                <a:schemeClr val="tx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810FEF-330C-4E1A-A684-9B2DF34DF418}"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793132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429071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66353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812992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04847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348363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5345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A810FEF-330C-4E1A-A684-9B2DF34DF418}"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54370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364605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04976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718370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ente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5495AC-CCAD-456A-A482-FF1713792624}"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60A5B-E57A-4195-8D46-67D1CDE3FA8A}" type="slidenum">
              <a:rPr lang="en-US" smtClean="0"/>
              <a:pPr/>
              <a:t>‹#›</a:t>
            </a:fld>
            <a:endParaRPr lang="en-US"/>
          </a:p>
        </p:txBody>
      </p:sp>
    </p:spTree>
    <p:extLst>
      <p:ext uri="{BB962C8B-B14F-4D97-AF65-F5344CB8AC3E}">
        <p14:creationId xmlns:p14="http://schemas.microsoft.com/office/powerpoint/2010/main" val="1453780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Center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495AC-CCAD-456A-A482-FF1713792624}"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60A5B-E57A-4195-8D46-67D1CDE3FA8A}"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5918-FFF6-4E3A-9D41-5702157528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335D3E-DC56-4DDD-AF4D-8176AA421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267EA-50AF-4951-9257-E96BD8A607F3}"/>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5" name="Footer Placeholder 4">
            <a:extLst>
              <a:ext uri="{FF2B5EF4-FFF2-40B4-BE49-F238E27FC236}">
                <a16:creationId xmlns:a16="http://schemas.microsoft.com/office/drawing/2014/main" id="{76755D66-E39D-4FAE-83E6-B3B7E3503C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33A58-92E1-4830-A367-E639AAD6EB7F}"/>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4081584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D23C-AA8E-47C2-873B-85864FDA7F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AB8FDD-C3AC-4047-B1E9-1FA593E07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4BAEA-F972-4000-B103-A543D04B4E18}"/>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5" name="Footer Placeholder 4">
            <a:extLst>
              <a:ext uri="{FF2B5EF4-FFF2-40B4-BE49-F238E27FC236}">
                <a16:creationId xmlns:a16="http://schemas.microsoft.com/office/drawing/2014/main" id="{334714CB-FF4F-41EE-8AB3-032F1ED58C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7314DA-245F-44DA-9915-C294FD67811F}"/>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1825913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35FF-6042-4AB5-BF32-252A97AD9A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92CAC5-8262-456E-8C88-9462C2625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A6D3B-930F-4D79-8FD4-8BE95A120248}"/>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5" name="Footer Placeholder 4">
            <a:extLst>
              <a:ext uri="{FF2B5EF4-FFF2-40B4-BE49-F238E27FC236}">
                <a16:creationId xmlns:a16="http://schemas.microsoft.com/office/drawing/2014/main" id="{88F56D76-79F0-44F2-B0EA-476DCE89B1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CF6B9-EDAD-45DB-9A13-219F76600561}"/>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718160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66AA-3042-4FFA-BD67-AFF43287A7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28F31B2-4F71-465F-B5D1-D98FC4F0B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9F5516-D141-4EEF-AF13-FFDAA0717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E65F2F-FE5E-4147-955A-73042CBFCF02}"/>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6" name="Footer Placeholder 5">
            <a:extLst>
              <a:ext uri="{FF2B5EF4-FFF2-40B4-BE49-F238E27FC236}">
                <a16:creationId xmlns:a16="http://schemas.microsoft.com/office/drawing/2014/main" id="{DA4C4489-92BA-4611-A726-AFE1311D6C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4EA81-A7F0-4524-8575-3BD5FDB3E536}"/>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221028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914757"/>
          </a:xfrm>
        </p:spPr>
        <p:txBody>
          <a:bodyPr/>
          <a:lstStyle/>
          <a:p>
            <a:r>
              <a:rPr lang="en-US" dirty="0"/>
              <a:t>Click to edit Master title style</a:t>
            </a:r>
          </a:p>
        </p:txBody>
      </p:sp>
      <p:sp>
        <p:nvSpPr>
          <p:cNvPr id="3" name="Content Placeholder 2"/>
          <p:cNvSpPr>
            <a:spLocks noGrp="1"/>
          </p:cNvSpPr>
          <p:nvPr>
            <p:ph sz="half" idx="1"/>
          </p:nvPr>
        </p:nvSpPr>
        <p:spPr>
          <a:xfrm>
            <a:off x="609600" y="2428876"/>
            <a:ext cx="5384800" cy="369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428876"/>
            <a:ext cx="5384800" cy="369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810FEF-330C-4E1A-A684-9B2DF34DF418}"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1C49-DEBE-470B-93D2-199DEA5D39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8FFB9F7-157B-4865-B2C3-5783E40C2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A1629-F1B4-402E-9F41-50AF7B09B3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B1311B-59D4-4494-8F3C-096DF3B19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6238F-0545-46F9-8205-FF3CB892D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5F15E-0EE7-42CB-9EE0-5DCF874994D0}"/>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8" name="Footer Placeholder 7">
            <a:extLst>
              <a:ext uri="{FF2B5EF4-FFF2-40B4-BE49-F238E27FC236}">
                <a16:creationId xmlns:a16="http://schemas.microsoft.com/office/drawing/2014/main" id="{41C1504F-9FD0-433A-A751-2882CBF561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6DF75D3-0A68-4FBE-B5D4-B9946EB39934}"/>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657872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E2B9-F5B5-40CD-AE35-AD55B7C0946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28C3D99-8223-43DA-91DC-A1B626BCDF92}"/>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4" name="Footer Placeholder 3">
            <a:extLst>
              <a:ext uri="{FF2B5EF4-FFF2-40B4-BE49-F238E27FC236}">
                <a16:creationId xmlns:a16="http://schemas.microsoft.com/office/drawing/2014/main" id="{7518B522-25E6-4E0C-8EED-D1C55B782A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25205A3-455E-429E-806E-9AF16516CAA9}"/>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557330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C2A24-68C1-4126-BAF5-67FB491F13DF}"/>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3" name="Footer Placeholder 2">
            <a:extLst>
              <a:ext uri="{FF2B5EF4-FFF2-40B4-BE49-F238E27FC236}">
                <a16:creationId xmlns:a16="http://schemas.microsoft.com/office/drawing/2014/main" id="{6ED25E6C-EB9E-4807-8315-88AF300819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C9C6A7-202A-4A46-97A2-4FE85B6CCF7F}"/>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474864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AEC0-5D23-46C8-9EEC-DDF280DDC9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42D892-AD52-417F-AA25-481CA0AF2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142513-3D8B-4DC0-8256-F0ED0C921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EE6195-6AC6-4570-9A58-7BBB3F13C888}"/>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6" name="Footer Placeholder 5">
            <a:extLst>
              <a:ext uri="{FF2B5EF4-FFF2-40B4-BE49-F238E27FC236}">
                <a16:creationId xmlns:a16="http://schemas.microsoft.com/office/drawing/2014/main" id="{B50DFA21-FF6B-4399-8164-440645A426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EB6F99-94BD-4992-9C67-3993A5C16607}"/>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172299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4581-0ACD-4773-8F1E-B86805596F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5A642C-4042-4D26-B958-43C55C369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ADFD91-7A79-4EBD-922C-8F29BB396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8B408-923A-43CC-8440-2ECCBC29981D}"/>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6" name="Footer Placeholder 5">
            <a:extLst>
              <a:ext uri="{FF2B5EF4-FFF2-40B4-BE49-F238E27FC236}">
                <a16:creationId xmlns:a16="http://schemas.microsoft.com/office/drawing/2014/main" id="{E9B5CC38-3A3D-446F-8263-572AD90AB7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EFB39E-4DA2-4C93-A9E8-3567EC48EBAF}"/>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1210944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4A16-B24E-4EA3-8B68-2A272A66CB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57783-C0CD-4DE4-9CAA-EE577470F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07EE-5138-45E6-B031-5C289915B0B9}"/>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5" name="Footer Placeholder 4">
            <a:extLst>
              <a:ext uri="{FF2B5EF4-FFF2-40B4-BE49-F238E27FC236}">
                <a16:creationId xmlns:a16="http://schemas.microsoft.com/office/drawing/2014/main" id="{912610B7-7A98-4A34-BAD1-988C88CEA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72C41F-913E-4BAB-B9F1-1D9CB55A855B}"/>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659662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B2927-E6A7-49BA-9BE6-C3BD480500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171BFD-BC26-4283-9878-582E807614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B16B4-1A02-4D4C-AB1F-58A105390CD5}"/>
              </a:ext>
            </a:extLst>
          </p:cNvPr>
          <p:cNvSpPr>
            <a:spLocks noGrp="1"/>
          </p:cNvSpPr>
          <p:nvPr>
            <p:ph type="dt" sz="half" idx="10"/>
          </p:nvPr>
        </p:nvSpPr>
        <p:spPr/>
        <p:txBody>
          <a:bodyPr/>
          <a:lstStyle/>
          <a:p>
            <a:fld id="{A3B8E483-E71A-4E95-A880-3B3A53B9DF9E}" type="datetimeFigureOut">
              <a:rPr lang="en-US" smtClean="0"/>
              <a:t>7/18/2025</a:t>
            </a:fld>
            <a:endParaRPr lang="en-US"/>
          </a:p>
        </p:txBody>
      </p:sp>
      <p:sp>
        <p:nvSpPr>
          <p:cNvPr id="5" name="Footer Placeholder 4">
            <a:extLst>
              <a:ext uri="{FF2B5EF4-FFF2-40B4-BE49-F238E27FC236}">
                <a16:creationId xmlns:a16="http://schemas.microsoft.com/office/drawing/2014/main" id="{4A71C0D8-504A-47D0-8215-BA2BECA62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9E9B9-7735-4186-95B6-BCB0245FC0BB}"/>
              </a:ext>
            </a:extLst>
          </p:cNvPr>
          <p:cNvSpPr>
            <a:spLocks noGrp="1"/>
          </p:cNvSpPr>
          <p:nvPr>
            <p:ph type="sldNum" sz="quarter" idx="12"/>
          </p:nvPr>
        </p:nvSpPr>
        <p:spPr>
          <a:xfrm>
            <a:off x="8610600" y="6356350"/>
            <a:ext cx="2743200" cy="365125"/>
          </a:xfrm>
          <a:prstGeom prst="rect">
            <a:avLst/>
          </a:prstGeom>
        </p:spPr>
        <p:txBody>
          <a:bodyPr/>
          <a:lstStyle/>
          <a:p>
            <a:fld id="{BBE5E0D1-3128-4EDA-9E08-2FBF2C521AA0}" type="slidenum">
              <a:rPr lang="en-US" smtClean="0"/>
              <a:t>‹#›</a:t>
            </a:fld>
            <a:endParaRPr lang="en-US"/>
          </a:p>
        </p:txBody>
      </p:sp>
    </p:spTree>
    <p:extLst>
      <p:ext uri="{BB962C8B-B14F-4D97-AF65-F5344CB8AC3E}">
        <p14:creationId xmlns:p14="http://schemas.microsoft.com/office/powerpoint/2010/main" val="1724618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89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fld id="{3D78C74F-3A8A-4F6A-B38E-49248B76973B}" type="datetime1">
              <a:rPr lang="en-US" smtClean="0"/>
              <a:t>7/18/2025</a:t>
            </a:fld>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pPr>
              <a:defRPr/>
            </a:pPr>
            <a:fld id="{65977FAC-5658-4FEF-8568-8D4AABBA0D92}" type="slidenum">
              <a:rPr lang="en-US"/>
              <a:pPr>
                <a:defRPr/>
              </a:pPr>
              <a:t>‹#›</a:t>
            </a:fld>
            <a:endParaRPr lang="en-US"/>
          </a:p>
        </p:txBody>
      </p:sp>
    </p:spTree>
    <p:extLst>
      <p:ext uri="{BB962C8B-B14F-4D97-AF65-F5344CB8AC3E}">
        <p14:creationId xmlns:p14="http://schemas.microsoft.com/office/powerpoint/2010/main" val="2132174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09600" y="304800"/>
            <a:ext cx="10972800" cy="762000"/>
          </a:xfrm>
          <a:prstGeom prst="rect">
            <a:avLst/>
          </a:prstGeom>
        </p:spPr>
        <p:txBody>
          <a:bodyPr/>
          <a:lstStyle>
            <a:lvl1pPr>
              <a:defRPr b="1">
                <a:latin typeface="+mj-lt"/>
              </a:defRPr>
            </a:lvl1pPr>
          </a:lstStyle>
          <a:p>
            <a:endParaRPr lang="en-US" dirty="0"/>
          </a:p>
        </p:txBody>
      </p:sp>
    </p:spTree>
    <p:extLst>
      <p:ext uri="{BB962C8B-B14F-4D97-AF65-F5344CB8AC3E}">
        <p14:creationId xmlns:p14="http://schemas.microsoft.com/office/powerpoint/2010/main" val="320410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3352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048002"/>
            <a:ext cx="5386917" cy="307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23352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3048002"/>
            <a:ext cx="5389033" cy="307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810FEF-330C-4E1A-A684-9B2DF34DF418}"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67A8-3DC8-57FB-05C0-8E65B57ED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35538-A51A-BC29-B194-2284539512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9EF90-7EFE-334F-A141-CAEC6F701BE4}"/>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a:extLst>
              <a:ext uri="{FF2B5EF4-FFF2-40B4-BE49-F238E27FC236}">
                <a16:creationId xmlns:a16="http://schemas.microsoft.com/office/drawing/2014/main" id="{15E4176D-8AC0-AF62-3626-7B4CBFFDD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08595-5F98-CA3A-B714-A22AEA2CEE81}"/>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226487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3C3B-A4B3-8732-DC0B-401451B8A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693D2-C148-5256-E3BA-AB23AEB8C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931BD-4430-8B28-A8A6-B127A43E7505}"/>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a:extLst>
              <a:ext uri="{FF2B5EF4-FFF2-40B4-BE49-F238E27FC236}">
                <a16:creationId xmlns:a16="http://schemas.microsoft.com/office/drawing/2014/main" id="{5CD3906D-2414-7E53-53DB-759D4E27B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0FB87-EE56-9E59-F25F-B72A0E00FCF9}"/>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6387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2004-1941-1CC3-F498-26608C4733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C41F1-ADF5-D67D-B9AA-6D062269C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991C5F-0D39-B243-6DFA-5C5BD26D2167}"/>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a:extLst>
              <a:ext uri="{FF2B5EF4-FFF2-40B4-BE49-F238E27FC236}">
                <a16:creationId xmlns:a16="http://schemas.microsoft.com/office/drawing/2014/main" id="{A9D448D6-7F80-4131-98B2-F2B2BC144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66B5D-FBD7-8A78-F8C6-AFAB13F6F95A}"/>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4173816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221A-38CA-43DB-B830-A744CDA4C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2E0EB-BD89-3BDA-EAF9-88EBE2046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C0E93-CDBB-89D3-2C5F-8117E7F120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3ABF-F3AF-08F5-D368-384DCCCBE4D7}"/>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a:extLst>
              <a:ext uri="{FF2B5EF4-FFF2-40B4-BE49-F238E27FC236}">
                <a16:creationId xmlns:a16="http://schemas.microsoft.com/office/drawing/2014/main" id="{62D676AA-B66E-9A94-D731-D641A08B6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21FB6-1153-6527-C0EE-3CB06F072072}"/>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802504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607B-5A90-574A-5506-B4580AB9A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FEFB65-EA7E-33C9-F2F2-4FB8BFB80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1BFD8-9E9B-4A33-1DE4-3A65328F2E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0E507-7615-417D-79D5-10CC0FEC4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BE0520-03AE-70D5-6FE6-CE6121AD6E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EB4EB-4B99-8FAC-4D8C-23F8E2915576}"/>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8" name="Footer Placeholder 7">
            <a:extLst>
              <a:ext uri="{FF2B5EF4-FFF2-40B4-BE49-F238E27FC236}">
                <a16:creationId xmlns:a16="http://schemas.microsoft.com/office/drawing/2014/main" id="{7493F25E-0BF1-4073-1451-390FC239E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85DD4-98DE-8C9F-FD83-212B646B02EB}"/>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369079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DD5E-0079-00B8-01BA-1476F1944F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249B37-360D-79C5-9004-30F79A08622B}"/>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4" name="Footer Placeholder 3">
            <a:extLst>
              <a:ext uri="{FF2B5EF4-FFF2-40B4-BE49-F238E27FC236}">
                <a16:creationId xmlns:a16="http://schemas.microsoft.com/office/drawing/2014/main" id="{D8561FD0-280E-F202-AC6F-3984345F4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02ABE-687D-93E4-43DB-3B8B9D651DA5}"/>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092667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201FC-198B-1AF1-5FCA-A19594D66437}"/>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3" name="Footer Placeholder 2">
            <a:extLst>
              <a:ext uri="{FF2B5EF4-FFF2-40B4-BE49-F238E27FC236}">
                <a16:creationId xmlns:a16="http://schemas.microsoft.com/office/drawing/2014/main" id="{FC3FAA81-CEF6-F05B-1F79-834D692C5A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0D7FF-42FD-3105-F489-200C35D31F6E}"/>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462105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4925-C22D-B59C-92E1-A771EC8B0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6C9E0-85D8-46B2-BA62-99F2BA575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A268DF-DD30-0F6F-EAF9-7639FB16B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0F22D-0476-A430-21F6-229A21E0E432}"/>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a:extLst>
              <a:ext uri="{FF2B5EF4-FFF2-40B4-BE49-F238E27FC236}">
                <a16:creationId xmlns:a16="http://schemas.microsoft.com/office/drawing/2014/main" id="{9D901EF3-6B52-82DF-1B83-76077A168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90FC6-49DC-DA67-C1A3-45F02E34CE3D}"/>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370625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ADE1-5643-B378-1F3D-2BCD3FCAA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98B275-2DAC-971E-6D4F-15BB540D2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9C523D-3ECF-CD9C-54DB-0D3F7AEC8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21DA2-B9F9-5DDB-8F62-D693F8126E2E}"/>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6" name="Footer Placeholder 5">
            <a:extLst>
              <a:ext uri="{FF2B5EF4-FFF2-40B4-BE49-F238E27FC236}">
                <a16:creationId xmlns:a16="http://schemas.microsoft.com/office/drawing/2014/main" id="{AEB7BC8A-F307-3E71-C82F-A509B16547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5ADD8-7665-E1EE-E314-36562A6CD1DA}"/>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126614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16C4-EEC6-BEA5-EB9F-064AC029E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5266-5176-9C9F-8EC6-3792E068A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75DED-0C69-2B96-DCC7-08CF94303A23}"/>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a:extLst>
              <a:ext uri="{FF2B5EF4-FFF2-40B4-BE49-F238E27FC236}">
                <a16:creationId xmlns:a16="http://schemas.microsoft.com/office/drawing/2014/main" id="{E8F83CC3-86D0-1D5B-7B3B-093843A63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C7929-B330-F36C-628E-3449F2BAF889}"/>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02932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A810FEF-330C-4E1A-A684-9B2DF34DF418}"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4CD92B-9977-A547-3E05-A64BA74537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D72CC-F033-3DFD-6556-FE5B37A6ED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CF389-145D-6572-D60E-2D4B92E53E9D}"/>
              </a:ext>
            </a:extLst>
          </p:cNvPr>
          <p:cNvSpPr>
            <a:spLocks noGrp="1"/>
          </p:cNvSpPr>
          <p:nvPr>
            <p:ph type="dt" sz="half" idx="10"/>
          </p:nvPr>
        </p:nvSpPr>
        <p:spPr/>
        <p:txBody>
          <a:bodyPr/>
          <a:lstStyle/>
          <a:p>
            <a:fld id="{06296DA3-355D-4205-A8FE-CC73B70FC064}" type="datetimeFigureOut">
              <a:rPr lang="en-US" smtClean="0"/>
              <a:pPr/>
              <a:t>7/18/2025</a:t>
            </a:fld>
            <a:endParaRPr lang="en-US"/>
          </a:p>
        </p:txBody>
      </p:sp>
      <p:sp>
        <p:nvSpPr>
          <p:cNvPr id="5" name="Footer Placeholder 4">
            <a:extLst>
              <a:ext uri="{FF2B5EF4-FFF2-40B4-BE49-F238E27FC236}">
                <a16:creationId xmlns:a16="http://schemas.microsoft.com/office/drawing/2014/main" id="{BD9F4632-6487-B2EE-A1DA-EC40478D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86AC9-1952-392D-C6B8-94E87BFAFAE6}"/>
              </a:ext>
            </a:extLst>
          </p:cNvPr>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44842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10FEF-330C-4E1A-A684-9B2DF34DF418}"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11275"/>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304925"/>
            <a:ext cx="6815667" cy="482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600326"/>
            <a:ext cx="4011084" cy="3525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A810FEF-330C-4E1A-A684-9B2DF34DF418}"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333502"/>
            <a:ext cx="7315200" cy="339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A810FEF-330C-4E1A-A684-9B2DF34DF418}"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7.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6.png"/><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5.xml"/><Relationship Id="rId10" Type="http://schemas.openxmlformats.org/officeDocument/2006/relationships/slideLayout" Target="../slideLayouts/slideLayout45.xml"/><Relationship Id="rId19" Type="http://schemas.openxmlformats.org/officeDocument/2006/relationships/image" Target="../media/image8.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3" name="Text Placeholder 2"/>
          <p:cNvSpPr>
            <a:spLocks noGrp="1"/>
          </p:cNvSpPr>
          <p:nvPr>
            <p:ph type="body" idx="1"/>
          </p:nvPr>
        </p:nvSpPr>
        <p:spPr>
          <a:xfrm>
            <a:off x="609600" y="2464597"/>
            <a:ext cx="10972800" cy="36615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10FEF-330C-4E1A-A684-9B2DF34DF418}" type="datetimeFigureOut">
              <a:rPr lang="en-US" smtClean="0"/>
              <a:pPr/>
              <a:t>7/18/2025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C986F-1CB1-4BD8-B5F1-7284BCFBB2BF}" type="slidenum">
              <a:rPr lang="en-US" smtClean="0"/>
              <a:pPr/>
              <a:t>‹#›</a:t>
            </a:fld>
            <a:endParaRPr lang="en-US"/>
          </a:p>
        </p:txBody>
      </p:sp>
      <p:sp>
        <p:nvSpPr>
          <p:cNvPr id="2" name="Title Placeholder 1"/>
          <p:cNvSpPr>
            <a:spLocks noGrp="1"/>
          </p:cNvSpPr>
          <p:nvPr>
            <p:ph type="title"/>
          </p:nvPr>
        </p:nvSpPr>
        <p:spPr>
          <a:xfrm>
            <a:off x="609600" y="1371600"/>
            <a:ext cx="10972800" cy="914757"/>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2" descr="F:\downloads\working\NIDDK Powerpoint Template\niddk\2013\NIH_NIDDK_Master_Logo\NIH_NIDDK_Master_Logo_White.png">
            <a:extLst>
              <a:ext uri="{FF2B5EF4-FFF2-40B4-BE49-F238E27FC236}">
                <a16:creationId xmlns:a16="http://schemas.microsoft.com/office/drawing/2014/main" id="{DD9AB97A-AAEF-484A-A982-1EFC1F41B4EA}"/>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0507" y="268803"/>
            <a:ext cx="2925763" cy="652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Z:\ G R A P H I C  E L E M E N T S\Logos\DHHS\GIF PNG files\DHHS logo black.png">
            <a:extLst>
              <a:ext uri="{FF2B5EF4-FFF2-40B4-BE49-F238E27FC236}">
                <a16:creationId xmlns:a16="http://schemas.microsoft.com/office/drawing/2014/main" id="{4DC2D1EF-4179-4DC2-8C6A-D6E072B5EA1B}"/>
              </a:ext>
            </a:extLst>
          </p:cNvPr>
          <p:cNvPicPr>
            <a:picLocks noChangeAspect="1" noChangeArrowheads="1"/>
          </p:cNvPicPr>
          <p:nvPr userDrawn="1"/>
        </p:nvPicPr>
        <p:blipFill>
          <a:blip r:embed="rId14" cstate="print"/>
          <a:srcRect/>
          <a:stretch>
            <a:fillRect/>
          </a:stretch>
        </p:blipFill>
        <p:spPr bwMode="auto">
          <a:xfrm>
            <a:off x="8559800" y="5744871"/>
            <a:ext cx="822960" cy="845747"/>
          </a:xfrm>
          <a:prstGeom prst="rect">
            <a:avLst/>
          </a:prstGeom>
          <a:noFill/>
        </p:spPr>
      </p:pic>
      <p:pic>
        <p:nvPicPr>
          <p:cNvPr id="13" name="Picture 2" descr="Z:\ G R A P H I C  E L E M E N T S\Logos\niddk\2013\NIH_NIDDK_Master_Logo\NIH_NIDDK_Master_Logo_2Color copy.png">
            <a:extLst>
              <a:ext uri="{FF2B5EF4-FFF2-40B4-BE49-F238E27FC236}">
                <a16:creationId xmlns:a16="http://schemas.microsoft.com/office/drawing/2014/main" id="{8DCC9CC9-9337-4639-A4B0-DDBEF63EE2EC}"/>
              </a:ext>
            </a:extLst>
          </p:cNvPr>
          <p:cNvPicPr>
            <a:picLocks noChangeAspect="1" noChangeArrowheads="1"/>
          </p:cNvPicPr>
          <p:nvPr userDrawn="1"/>
        </p:nvPicPr>
        <p:blipFill>
          <a:blip r:embed="rId15" cstate="print"/>
          <a:srcRect/>
          <a:stretch>
            <a:fillRect/>
          </a:stretch>
        </p:blipFill>
        <p:spPr bwMode="auto">
          <a:xfrm>
            <a:off x="9550400" y="5891008"/>
            <a:ext cx="2286000" cy="50979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0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7/18/2025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print"/>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print"/>
          <a:srcRect/>
          <a:stretch>
            <a:fillRect/>
          </a:stretch>
        </p:blipFill>
        <p:spPr bwMode="auto">
          <a:xfrm>
            <a:off x="9550400" y="5891008"/>
            <a:ext cx="2286000" cy="50979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7/18/2025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495AC-CCAD-456A-A482-FF1713792624}" type="datetimeFigureOut">
              <a:rPr lang="en-US" smtClean="0"/>
              <a:pPr/>
              <a:t>7/18/2025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60A5B-E57A-4195-8D46-67D1CDE3FA8A}" type="slidenum">
              <a:rPr lang="en-US" smtClean="0"/>
              <a:pPr/>
              <a:t>‹#›</a:t>
            </a:fld>
            <a:endParaRPr lang="en-US"/>
          </a:p>
        </p:txBody>
      </p:sp>
      <p:pic>
        <p:nvPicPr>
          <p:cNvPr id="8" name="Picture 3" descr="F:\downloads\working\NIDDK Powerpoint Template\working\NIDDK_Logo_Reflection.jpg">
            <a:extLst>
              <a:ext uri="{FF2B5EF4-FFF2-40B4-BE49-F238E27FC236}">
                <a16:creationId xmlns:a16="http://schemas.microsoft.com/office/drawing/2014/main" id="{67F531A6-4686-4564-9EC1-731AF76585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99190" y="2136690"/>
            <a:ext cx="8193617" cy="378036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B87D6-DDCE-45C4-8C2A-876A72F1BB33}"/>
              </a:ext>
            </a:extLst>
          </p:cNvPr>
          <p:cNvSpPr>
            <a:spLocks noGrp="1"/>
          </p:cNvSpPr>
          <p:nvPr>
            <p:ph type="body" idx="1"/>
          </p:nvPr>
        </p:nvSpPr>
        <p:spPr>
          <a:xfrm>
            <a:off x="838200" y="1825625"/>
            <a:ext cx="10515600" cy="37739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26886-67C6-4747-AB23-BC0549580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8E483-E71A-4E95-A880-3B3A53B9DF9E}" type="datetimeFigureOut">
              <a:rPr lang="en-US" smtClean="0"/>
              <a:t>7/18/2025</a:t>
            </a:fld>
            <a:endParaRPr lang="en-US"/>
          </a:p>
        </p:txBody>
      </p:sp>
      <p:pic>
        <p:nvPicPr>
          <p:cNvPr id="7" name="Picture 6">
            <a:extLst>
              <a:ext uri="{FF2B5EF4-FFF2-40B4-BE49-F238E27FC236}">
                <a16:creationId xmlns:a16="http://schemas.microsoft.com/office/drawing/2014/main" id="{6AF2D8E9-FE75-478A-A261-18985B9A7B94}"/>
              </a:ext>
            </a:extLst>
          </p:cNvPr>
          <p:cNvPicPr>
            <a:picLocks noChangeAspect="1"/>
          </p:cNvPicPr>
          <p:nvPr userDrawn="1"/>
        </p:nvPicPr>
        <p:blipFill>
          <a:blip r:embed="rId16"/>
          <a:stretch>
            <a:fillRect/>
          </a:stretch>
        </p:blipFill>
        <p:spPr>
          <a:xfrm>
            <a:off x="0" y="0"/>
            <a:ext cx="12192000" cy="1284971"/>
          </a:xfrm>
          <a:prstGeom prst="rect">
            <a:avLst/>
          </a:prstGeom>
        </p:spPr>
      </p:pic>
      <p:pic>
        <p:nvPicPr>
          <p:cNvPr id="8" name="Picture 7">
            <a:extLst>
              <a:ext uri="{FF2B5EF4-FFF2-40B4-BE49-F238E27FC236}">
                <a16:creationId xmlns:a16="http://schemas.microsoft.com/office/drawing/2014/main" id="{FADAA0E3-EBD3-4A69-8BDF-3A23787CE7D6}"/>
              </a:ext>
            </a:extLst>
          </p:cNvPr>
          <p:cNvPicPr>
            <a:picLocks noChangeAspect="1"/>
          </p:cNvPicPr>
          <p:nvPr userDrawn="1"/>
        </p:nvPicPr>
        <p:blipFill>
          <a:blip r:embed="rId17"/>
          <a:stretch>
            <a:fillRect/>
          </a:stretch>
        </p:blipFill>
        <p:spPr>
          <a:xfrm>
            <a:off x="6439475" y="5923843"/>
            <a:ext cx="3255411" cy="664522"/>
          </a:xfrm>
          <a:prstGeom prst="rect">
            <a:avLst/>
          </a:prstGeom>
        </p:spPr>
      </p:pic>
      <p:pic>
        <p:nvPicPr>
          <p:cNvPr id="9" name="Picture 8">
            <a:extLst>
              <a:ext uri="{FF2B5EF4-FFF2-40B4-BE49-F238E27FC236}">
                <a16:creationId xmlns:a16="http://schemas.microsoft.com/office/drawing/2014/main" id="{A7E1B3A7-8D96-4049-87CC-C71F67830E19}"/>
              </a:ext>
            </a:extLst>
          </p:cNvPr>
          <p:cNvPicPr>
            <a:picLocks noChangeAspect="1"/>
          </p:cNvPicPr>
          <p:nvPr userDrawn="1"/>
        </p:nvPicPr>
        <p:blipFill>
          <a:blip r:embed="rId18"/>
          <a:stretch>
            <a:fillRect/>
          </a:stretch>
        </p:blipFill>
        <p:spPr>
          <a:xfrm>
            <a:off x="9944715" y="5760462"/>
            <a:ext cx="871804" cy="871804"/>
          </a:xfrm>
          <a:prstGeom prst="rect">
            <a:avLst/>
          </a:prstGeom>
        </p:spPr>
      </p:pic>
      <p:pic>
        <p:nvPicPr>
          <p:cNvPr id="10" name="Picture 9">
            <a:extLst>
              <a:ext uri="{FF2B5EF4-FFF2-40B4-BE49-F238E27FC236}">
                <a16:creationId xmlns:a16="http://schemas.microsoft.com/office/drawing/2014/main" id="{CD5C76E6-B73E-4E38-85D0-D0217116EB9E}"/>
              </a:ext>
            </a:extLst>
          </p:cNvPr>
          <p:cNvPicPr>
            <a:picLocks noChangeAspect="1"/>
          </p:cNvPicPr>
          <p:nvPr userDrawn="1"/>
        </p:nvPicPr>
        <p:blipFill>
          <a:blip r:embed="rId19"/>
          <a:stretch>
            <a:fillRect/>
          </a:stretch>
        </p:blipFill>
        <p:spPr>
          <a:xfrm>
            <a:off x="11066348" y="5760462"/>
            <a:ext cx="792549" cy="829128"/>
          </a:xfrm>
          <a:prstGeom prst="rect">
            <a:avLst/>
          </a:prstGeom>
        </p:spPr>
      </p:pic>
    </p:spTree>
    <p:extLst>
      <p:ext uri="{BB962C8B-B14F-4D97-AF65-F5344CB8AC3E}">
        <p14:creationId xmlns:p14="http://schemas.microsoft.com/office/powerpoint/2010/main" val="35754047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1B8AF-4C15-80A6-EC88-BDC3A3D8F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C4EDF-D1F0-7AD6-C4B9-C545AFDCD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ED92-2E1B-D234-FD24-C5C4562EF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810FEF-330C-4E1A-A684-9B2DF34DF418}" type="datetimeFigureOut">
              <a:rPr lang="en-US" smtClean="0"/>
              <a:pPr/>
              <a:t>7/18/2025</a:t>
            </a:fld>
            <a:endParaRPr lang="en-US"/>
          </a:p>
        </p:txBody>
      </p:sp>
      <p:sp>
        <p:nvSpPr>
          <p:cNvPr id="5" name="Footer Placeholder 4">
            <a:extLst>
              <a:ext uri="{FF2B5EF4-FFF2-40B4-BE49-F238E27FC236}">
                <a16:creationId xmlns:a16="http://schemas.microsoft.com/office/drawing/2014/main" id="{ED277DE2-B32B-03D3-2419-B6003D73E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41EB0D-17D4-4490-094E-7C3C4DE01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4C986F-1CB1-4BD8-B5F1-7284BCFBB2BF}" type="slidenum">
              <a:rPr lang="en-US" smtClean="0"/>
              <a:pPr/>
              <a:t>‹#›</a:t>
            </a:fld>
            <a:endParaRPr lang="en-US"/>
          </a:p>
        </p:txBody>
      </p:sp>
      <p:sp>
        <p:nvSpPr>
          <p:cNvPr id="7" name="Rectangle 6">
            <a:extLst>
              <a:ext uri="{FF2B5EF4-FFF2-40B4-BE49-F238E27FC236}">
                <a16:creationId xmlns:a16="http://schemas.microsoft.com/office/drawing/2014/main" id="{48AF4C9F-F87E-F5EA-AB03-6939A2C8E030}"/>
              </a:ext>
            </a:extLst>
          </p:cNvPr>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pic>
        <p:nvPicPr>
          <p:cNvPr id="8" name="Picture 2" descr="Z:\ G R A P H I C  E L E M E N T S\Logos\DHHS\GIF PNG files\DHHS logo black.png">
            <a:extLst>
              <a:ext uri="{FF2B5EF4-FFF2-40B4-BE49-F238E27FC236}">
                <a16:creationId xmlns:a16="http://schemas.microsoft.com/office/drawing/2014/main" id="{439D2A84-173A-E650-A8B9-D985638768A2}"/>
              </a:ext>
            </a:extLst>
          </p:cNvPr>
          <p:cNvPicPr>
            <a:picLocks noChangeAspect="1" noChangeArrowheads="1"/>
          </p:cNvPicPr>
          <p:nvPr userDrawn="1"/>
        </p:nvPicPr>
        <p:blipFill>
          <a:blip r:embed="rId13" cstate="print"/>
          <a:srcRect/>
          <a:stretch>
            <a:fillRect/>
          </a:stretch>
        </p:blipFill>
        <p:spPr bwMode="auto">
          <a:xfrm>
            <a:off x="8559800" y="5744871"/>
            <a:ext cx="822960" cy="845747"/>
          </a:xfrm>
          <a:prstGeom prst="rect">
            <a:avLst/>
          </a:prstGeom>
          <a:noFill/>
        </p:spPr>
      </p:pic>
      <p:pic>
        <p:nvPicPr>
          <p:cNvPr id="9" name="Picture 2" descr="Z:\ G R A P H I C  E L E M E N T S\Logos\niddk\2013\NIH_NIDDK_Master_Logo\NIH_NIDDK_Master_Logo_2Color copy.png">
            <a:extLst>
              <a:ext uri="{FF2B5EF4-FFF2-40B4-BE49-F238E27FC236}">
                <a16:creationId xmlns:a16="http://schemas.microsoft.com/office/drawing/2014/main" id="{22589886-EAC9-29FA-E3C4-7DC03D7AFBA5}"/>
              </a:ext>
            </a:extLst>
          </p:cNvPr>
          <p:cNvPicPr>
            <a:picLocks noChangeAspect="1" noChangeArrowheads="1"/>
          </p:cNvPicPr>
          <p:nvPr userDrawn="1"/>
        </p:nvPicPr>
        <p:blipFill>
          <a:blip r:embed="rId14" cstate="print"/>
          <a:srcRect/>
          <a:stretch>
            <a:fillRect/>
          </a:stretch>
        </p:blipFill>
        <p:spPr bwMode="auto">
          <a:xfrm>
            <a:off x="9550400" y="5891008"/>
            <a:ext cx="2286000" cy="509792"/>
          </a:xfrm>
          <a:prstGeom prst="rect">
            <a:avLst/>
          </a:prstGeom>
          <a:noFill/>
        </p:spPr>
      </p:pic>
    </p:spTree>
    <p:extLst>
      <p:ext uri="{BB962C8B-B14F-4D97-AF65-F5344CB8AC3E}">
        <p14:creationId xmlns:p14="http://schemas.microsoft.com/office/powerpoint/2010/main" val="2978283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process/review/receipt-referral"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hyperlink" Target="https://grants.nih.gov/grants-process/review" TargetMode="Externa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34.png"/><Relationship Id="rId5" Type="http://schemas.openxmlformats.org/officeDocument/2006/relationships/hyperlink" Target="https://grants.nih.gov/grants-process/award" TargetMode="Externa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process/post-award-monitoring-and-reporting" TargetMode="External"/><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jpe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hyperlink" Target="https://repository.niddk.nih.gov/home/" TargetMode="External"/><Relationship Id="rId2" Type="http://schemas.openxmlformats.org/officeDocument/2006/relationships/image" Target="../media/image50.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1.xml"/><Relationship Id="rId5" Type="http://schemas.openxmlformats.org/officeDocument/2006/relationships/image" Target="../media/image54.png"/><Relationship Id="rId4" Type="http://schemas.openxmlformats.org/officeDocument/2006/relationships/image" Target="../media/image53.tmp"/></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1.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daniel.gossett@nih.gov" TargetMode="External"/><Relationship Id="rId13" Type="http://schemas.openxmlformats.org/officeDocument/2006/relationships/hyperlink" Target="mailto:christine.maric-bilkan@nih.gov" TargetMode="External"/><Relationship Id="rId18" Type="http://schemas.openxmlformats.org/officeDocument/2006/relationships/image" Target="../media/image18.jpeg"/><Relationship Id="rId3" Type="http://schemas.openxmlformats.org/officeDocument/2006/relationships/image" Target="../media/image10.jpeg"/><Relationship Id="rId21" Type="http://schemas.openxmlformats.org/officeDocument/2006/relationships/hyperlink" Target="mailto:raquel.greer@nih.gov" TargetMode="External"/><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7.jpg"/><Relationship Id="rId2" Type="http://schemas.openxmlformats.org/officeDocument/2006/relationships/hyperlink" Target="mailto:ziya.kirkali@nih.gov" TargetMode="External"/><Relationship Id="rId16" Type="http://schemas.openxmlformats.org/officeDocument/2006/relationships/hyperlink" Target="mailto:deepak.nehalani@nih.gov" TargetMode="External"/><Relationship Id="rId20" Type="http://schemas.openxmlformats.org/officeDocument/2006/relationships/hyperlink" Target="mailto:eric.brunskill@nih.gov" TargetMode="External"/><Relationship Id="rId1" Type="http://schemas.openxmlformats.org/officeDocument/2006/relationships/slideLayout" Target="../slideLayouts/slideLayout2.xml"/><Relationship Id="rId6" Type="http://schemas.openxmlformats.org/officeDocument/2006/relationships/hyperlink" Target="mailto:robertstar@nih.gov" TargetMode="External"/><Relationship Id="rId11" Type="http://schemas.openxmlformats.org/officeDocument/2006/relationships/image" Target="../media/image14.png"/><Relationship Id="rId24" Type="http://schemas.openxmlformats.org/officeDocument/2006/relationships/hyperlink" Target="mailto:debbie.gipson@nih.gov" TargetMode="External"/><Relationship Id="rId5" Type="http://schemas.openxmlformats.org/officeDocument/2006/relationships/hyperlink" Target="mailto:tracy.rankin@nih.gov" TargetMode="External"/><Relationship Id="rId15" Type="http://schemas.openxmlformats.org/officeDocument/2006/relationships/image" Target="../media/image16.png"/><Relationship Id="rId23" Type="http://schemas.openxmlformats.org/officeDocument/2006/relationships/image" Target="../media/image21.png"/><Relationship Id="rId10" Type="http://schemas.openxmlformats.org/officeDocument/2006/relationships/hyperlink" Target="mailto:mullinsc@mail.nih.gov" TargetMode="External"/><Relationship Id="rId19" Type="http://schemas.openxmlformats.org/officeDocument/2006/relationships/image" Target="../media/image19.png"/><Relationship Id="rId4" Type="http://schemas.openxmlformats.org/officeDocument/2006/relationships/image" Target="../media/image11.jpeg"/><Relationship Id="rId9" Type="http://schemas.openxmlformats.org/officeDocument/2006/relationships/image" Target="../media/image13.jpeg"/><Relationship Id="rId14" Type="http://schemas.openxmlformats.org/officeDocument/2006/relationships/hyperlink" Target="mailto:Jenna.norton@nih.gov" TargetMode="External"/><Relationship Id="rId22"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how-to-apply-application-guide/due-dates-and-submission-policies/due-dates.htm" TargetMode="External"/><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policy-and-compliance/policy-topics/peer-review/simplifying-review/framework" TargetMode="External"/><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CAIRIBU Research Strategy Sprint 2025</a:t>
            </a:r>
          </a:p>
        </p:txBody>
      </p:sp>
      <p:sp>
        <p:nvSpPr>
          <p:cNvPr id="7" name="Subtitle 6"/>
          <p:cNvSpPr>
            <a:spLocks noGrp="1"/>
          </p:cNvSpPr>
          <p:nvPr>
            <p:ph type="subTitle" idx="1"/>
          </p:nvPr>
        </p:nvSpPr>
        <p:spPr/>
        <p:txBody>
          <a:bodyPr/>
          <a:lstStyle/>
          <a:p>
            <a:r>
              <a:rPr lang="en-US" dirty="0"/>
              <a:t>William (Stuart) Reynolds, MD, MPH</a:t>
            </a:r>
          </a:p>
          <a:p>
            <a:r>
              <a:rPr lang="en-US" dirty="0"/>
              <a:t>Program Official</a:t>
            </a:r>
          </a:p>
          <a:p>
            <a:r>
              <a:rPr lang="en-US" dirty="0"/>
              <a:t>Division of Kidney, Urology, &amp; Hematology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95530" y="94451"/>
            <a:ext cx="11055416" cy="811328"/>
          </a:xfrm>
        </p:spPr>
        <p:txBody>
          <a:bodyPr>
            <a:normAutofit fontScale="90000"/>
          </a:bodyPr>
          <a:lstStyle/>
          <a:p>
            <a:pPr algn="ctr"/>
            <a:r>
              <a:rPr lang="en-US" dirty="0">
                <a:solidFill>
                  <a:schemeClr val="bg1"/>
                </a:solidFill>
                <a:latin typeface="Calibri" panose="020F0502020204030204" pitchFamily="34" charset="0"/>
                <a:cs typeface="Calibri" panose="020F0502020204030204" pitchFamily="34" charset="0"/>
              </a:rPr>
              <a:t>The “First Stop”: Application Receipt and Referral at the NIH Center for Scientific Review </a:t>
            </a:r>
            <a:endParaRPr lang="en-US" sz="44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794C6D2-E91B-9705-7197-2AA8392378D1}"/>
              </a:ext>
            </a:extLst>
          </p:cNvPr>
          <p:cNvSpPr/>
          <p:nvPr/>
        </p:nvSpPr>
        <p:spPr>
          <a:xfrm>
            <a:off x="6343047" y="5736656"/>
            <a:ext cx="5654643" cy="95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AF0AB9-7194-DE41-9B02-4E221F719197}"/>
              </a:ext>
            </a:extLst>
          </p:cNvPr>
          <p:cNvSpPr txBox="1"/>
          <p:nvPr/>
        </p:nvSpPr>
        <p:spPr>
          <a:xfrm>
            <a:off x="6570997" y="6213106"/>
            <a:ext cx="5593237" cy="615553"/>
          </a:xfrm>
          <a:prstGeom prst="rect">
            <a:avLst/>
          </a:prstGeom>
          <a:noFill/>
        </p:spPr>
        <p:txBody>
          <a:bodyPr wrap="square">
            <a:spAutoFit/>
          </a:bodyPr>
          <a:lstStyle/>
          <a:p>
            <a:r>
              <a:rPr lang="en-US" sz="1700" dirty="0">
                <a:solidFill>
                  <a:schemeClr val="accent1">
                    <a:lumMod val="75000"/>
                  </a:schemeClr>
                </a:solidFill>
              </a:rPr>
              <a:t>NIH Grants and Funding: Application Receipt and Referral: </a:t>
            </a:r>
          </a:p>
          <a:p>
            <a:r>
              <a:rPr lang="en-US" sz="1700" dirty="0">
                <a:solidFill>
                  <a:srgbClr val="0563C1"/>
                </a:solidFill>
                <a:hlinkClick r:id="rId3">
                  <a:extLst>
                    <a:ext uri="{A12FA001-AC4F-418D-AE19-62706E023703}">
                      <ahyp:hlinkClr xmlns:ahyp="http://schemas.microsoft.com/office/drawing/2018/hyperlinkcolor" val="tx"/>
                    </a:ext>
                  </a:extLst>
                </a:hlinkClick>
              </a:rPr>
              <a:t>https://grants.nih.gov/grants-process/review/</a:t>
            </a:r>
            <a:r>
              <a:rPr lang="en-US" sz="1700" dirty="0">
                <a:solidFill>
                  <a:schemeClr val="accent1">
                    <a:lumMod val="75000"/>
                  </a:schemeClr>
                </a:solidFill>
                <a:hlinkClick r:id="rId3">
                  <a:extLst>
                    <a:ext uri="{A12FA001-AC4F-418D-AE19-62706E023703}">
                      <ahyp:hlinkClr xmlns:ahyp="http://schemas.microsoft.com/office/drawing/2018/hyperlinkcolor" val="tx"/>
                    </a:ext>
                  </a:extLst>
                </a:hlinkClick>
              </a:rPr>
              <a:t>receipt-referral</a:t>
            </a:r>
            <a:r>
              <a:rPr lang="en-US" sz="1700" dirty="0">
                <a:solidFill>
                  <a:schemeClr val="accent1">
                    <a:lumMod val="75000"/>
                  </a:schemeClr>
                </a:solidFill>
              </a:rPr>
              <a:t> </a:t>
            </a:r>
          </a:p>
        </p:txBody>
      </p:sp>
      <p:pic>
        <p:nvPicPr>
          <p:cNvPr id="10" name="Picture 9" descr="Graphical user interface, text, application&#10;&#10;Description automatically generated">
            <a:extLst>
              <a:ext uri="{FF2B5EF4-FFF2-40B4-BE49-F238E27FC236}">
                <a16:creationId xmlns:a16="http://schemas.microsoft.com/office/drawing/2014/main" id="{43A40269-02D9-0B92-C97C-5C282E250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50" y="3845614"/>
            <a:ext cx="6334809" cy="3012042"/>
          </a:xfrm>
          <a:prstGeom prst="rect">
            <a:avLst/>
          </a:prstGeom>
        </p:spPr>
      </p:pic>
      <p:pic>
        <p:nvPicPr>
          <p:cNvPr id="12" name="Picture 11" descr="Graphical user interface, text, application, email, website&#10;&#10;Description automatically generated">
            <a:extLst>
              <a:ext uri="{FF2B5EF4-FFF2-40B4-BE49-F238E27FC236}">
                <a16:creationId xmlns:a16="http://schemas.microsoft.com/office/drawing/2014/main" id="{3ABB34BC-111B-78B2-2F63-B7ED5021A5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81" y="1309210"/>
            <a:ext cx="6429078" cy="2574112"/>
          </a:xfrm>
          <a:prstGeom prst="rect">
            <a:avLst/>
          </a:prstGeom>
        </p:spPr>
      </p:pic>
      <p:sp>
        <p:nvSpPr>
          <p:cNvPr id="13" name="TextBox 12">
            <a:extLst>
              <a:ext uri="{FF2B5EF4-FFF2-40B4-BE49-F238E27FC236}">
                <a16:creationId xmlns:a16="http://schemas.microsoft.com/office/drawing/2014/main" id="{48DBFF9A-4A51-F396-9281-34D341D3F9A6}"/>
              </a:ext>
            </a:extLst>
          </p:cNvPr>
          <p:cNvSpPr txBox="1"/>
          <p:nvPr/>
        </p:nvSpPr>
        <p:spPr>
          <a:xfrm>
            <a:off x="6701944" y="2350293"/>
            <a:ext cx="5588865" cy="187743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Initial Assignments:</a:t>
            </a:r>
          </a:p>
          <a:p>
            <a:pPr marL="800100" lvl="1" indent="-342900">
              <a:buFont typeface="Wingdings" panose="05000000000000000000" pitchFamily="2" charset="2"/>
              <a:buChar char="ü"/>
            </a:pPr>
            <a:r>
              <a:rPr lang="en-US" sz="2300" dirty="0">
                <a:solidFill>
                  <a:srgbClr val="4472C4">
                    <a:lumMod val="75000"/>
                  </a:srgbClr>
                </a:solidFill>
                <a:latin typeface="Calibri" panose="020F0502020204030204"/>
              </a:rPr>
              <a:t>NIH Institute, Center, or Office</a:t>
            </a:r>
          </a:p>
          <a:p>
            <a:pPr marL="800100" lvl="1" indent="-342900">
              <a:buFont typeface="Wingdings" panose="05000000000000000000" pitchFamily="2" charset="2"/>
              <a:buChar char="ü"/>
            </a:pPr>
            <a:r>
              <a:rPr kumimoji="0" lang="en-US" sz="23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Application number</a:t>
            </a:r>
          </a:p>
          <a:p>
            <a:pPr marL="800100" lvl="1" indent="-342900">
              <a:buFont typeface="Wingdings" panose="05000000000000000000" pitchFamily="2" charset="2"/>
              <a:buChar char="ü"/>
            </a:pPr>
            <a:r>
              <a:rPr kumimoji="0" lang="en-US" sz="23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Ce</a:t>
            </a:r>
            <a:r>
              <a:rPr lang="en-US" sz="2300" dirty="0" err="1">
                <a:solidFill>
                  <a:srgbClr val="4472C4">
                    <a:lumMod val="75000"/>
                  </a:srgbClr>
                </a:solidFill>
                <a:latin typeface="Calibri" panose="020F0502020204030204"/>
              </a:rPr>
              <a:t>nter</a:t>
            </a:r>
            <a:r>
              <a:rPr lang="en-US" sz="2300" dirty="0">
                <a:solidFill>
                  <a:srgbClr val="4472C4">
                    <a:lumMod val="75000"/>
                  </a:srgbClr>
                </a:solidFill>
                <a:latin typeface="Calibri" panose="020F0502020204030204"/>
              </a:rPr>
              <a:t> for Scientific Review </a:t>
            </a:r>
          </a:p>
          <a:p>
            <a:pPr lvl="1"/>
            <a:r>
              <a:rPr lang="en-US" sz="2300" dirty="0">
                <a:solidFill>
                  <a:srgbClr val="4472C4">
                    <a:lumMod val="75000"/>
                  </a:srgbClr>
                </a:solidFill>
                <a:latin typeface="Calibri" panose="020F0502020204030204"/>
              </a:rPr>
              <a:t>     Study Section (</a:t>
            </a:r>
            <a:r>
              <a:rPr lang="en-US" sz="2300" i="1" dirty="0">
                <a:solidFill>
                  <a:srgbClr val="4472C4">
                    <a:lumMod val="75000"/>
                  </a:srgbClr>
                </a:solidFill>
                <a:latin typeface="Calibri" panose="020F0502020204030204"/>
              </a:rPr>
              <a:t>or</a:t>
            </a:r>
            <a:r>
              <a:rPr lang="en-US" sz="2300" dirty="0">
                <a:solidFill>
                  <a:srgbClr val="4472C4">
                    <a:lumMod val="75000"/>
                  </a:srgbClr>
                </a:solidFill>
                <a:latin typeface="Calibri" panose="020F0502020204030204"/>
              </a:rPr>
              <a:t> for Institute review)</a:t>
            </a:r>
            <a:r>
              <a:rPr kumimoji="0" lang="en-US" sz="23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p:txBody>
      </p:sp>
      <p:sp>
        <p:nvSpPr>
          <p:cNvPr id="14" name="TextBox 13">
            <a:extLst>
              <a:ext uri="{FF2B5EF4-FFF2-40B4-BE49-F238E27FC236}">
                <a16:creationId xmlns:a16="http://schemas.microsoft.com/office/drawing/2014/main" id="{D23D0342-9D7E-9B1A-CE39-CB3DE18D9093}"/>
              </a:ext>
            </a:extLst>
          </p:cNvPr>
          <p:cNvSpPr txBox="1"/>
          <p:nvPr/>
        </p:nvSpPr>
        <p:spPr>
          <a:xfrm>
            <a:off x="6701945" y="1735729"/>
            <a:ext cx="5347175"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Application checked for completeness</a:t>
            </a:r>
          </a:p>
        </p:txBody>
      </p:sp>
      <p:sp>
        <p:nvSpPr>
          <p:cNvPr id="15" name="TextBox 14">
            <a:extLst>
              <a:ext uri="{FF2B5EF4-FFF2-40B4-BE49-F238E27FC236}">
                <a16:creationId xmlns:a16="http://schemas.microsoft.com/office/drawing/2014/main" id="{B0F46396-D6D7-CC77-1FA0-ED682178251E}"/>
              </a:ext>
            </a:extLst>
          </p:cNvPr>
          <p:cNvSpPr txBox="1"/>
          <p:nvPr/>
        </p:nvSpPr>
        <p:spPr>
          <a:xfrm>
            <a:off x="6701944" y="4248414"/>
            <a:ext cx="5502045"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Individual NIH Institute then assigns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Program Officer</a:t>
            </a:r>
          </a:p>
        </p:txBody>
      </p:sp>
      <p:sp>
        <p:nvSpPr>
          <p:cNvPr id="16" name="TextBox 15">
            <a:extLst>
              <a:ext uri="{FF2B5EF4-FFF2-40B4-BE49-F238E27FC236}">
                <a16:creationId xmlns:a16="http://schemas.microsoft.com/office/drawing/2014/main" id="{206FA86B-2D30-5B94-314F-A36162F87D1A}"/>
              </a:ext>
            </a:extLst>
          </p:cNvPr>
          <p:cNvSpPr txBox="1"/>
          <p:nvPr/>
        </p:nvSpPr>
        <p:spPr>
          <a:xfrm>
            <a:off x="6701944" y="5320092"/>
            <a:ext cx="5310431"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472C4">
                    <a:lumMod val="75000"/>
                  </a:srgbClr>
                </a:solidFill>
                <a:latin typeface="Calibri" panose="020F0502020204030204"/>
              </a:rPr>
              <a:t>Follow all this in </a:t>
            </a:r>
            <a:r>
              <a:rPr lang="en-US" sz="2400" i="1" dirty="0" err="1">
                <a:solidFill>
                  <a:srgbClr val="4472C4">
                    <a:lumMod val="75000"/>
                  </a:srgbClr>
                </a:solidFill>
                <a:latin typeface="Calibri" panose="020F0502020204030204"/>
              </a:rPr>
              <a:t>eRA</a:t>
            </a:r>
            <a:r>
              <a:rPr lang="en-US" sz="2400" i="1" dirty="0">
                <a:solidFill>
                  <a:srgbClr val="4472C4">
                    <a:lumMod val="75000"/>
                  </a:srgbClr>
                </a:solidFill>
                <a:latin typeface="Calibri" panose="020F0502020204030204"/>
              </a:rPr>
              <a:t> Commons</a:t>
            </a:r>
            <a:endParaRPr kumimoji="0" lang="en-US" sz="24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9E7E4AE-0780-04B0-0EB7-32494235F545}"/>
              </a:ext>
            </a:extLst>
          </p:cNvPr>
          <p:cNvSpPr/>
          <p:nvPr/>
        </p:nvSpPr>
        <p:spPr>
          <a:xfrm>
            <a:off x="65989" y="2422687"/>
            <a:ext cx="1706250" cy="2686639"/>
          </a:xfrm>
          <a:prstGeom prst="roundRect">
            <a:avLst/>
          </a:prstGeom>
          <a:noFill/>
          <a:ln w="28575">
            <a:solidFill>
              <a:srgbClr val="FF0000"/>
            </a:solidFill>
            <a:extLst>
              <a:ext uri="{C807C97D-BFC1-408E-A445-0C87EB9F89A2}">
                <ask:lineSketchStyleProps xmlns:ask="http://schemas.microsoft.com/office/drawing/2018/sketchyshapes" sd="658789007">
                  <a:custGeom>
                    <a:avLst/>
                    <a:gdLst>
                      <a:gd name="connsiteX0" fmla="*/ 0 w 1706250"/>
                      <a:gd name="connsiteY0" fmla="*/ 284381 h 2686639"/>
                      <a:gd name="connsiteX1" fmla="*/ 284381 w 1706250"/>
                      <a:gd name="connsiteY1" fmla="*/ 0 h 2686639"/>
                      <a:gd name="connsiteX2" fmla="*/ 830375 w 1706250"/>
                      <a:gd name="connsiteY2" fmla="*/ 0 h 2686639"/>
                      <a:gd name="connsiteX3" fmla="*/ 1421869 w 1706250"/>
                      <a:gd name="connsiteY3" fmla="*/ 0 h 2686639"/>
                      <a:gd name="connsiteX4" fmla="*/ 1706250 w 1706250"/>
                      <a:gd name="connsiteY4" fmla="*/ 284381 h 2686639"/>
                      <a:gd name="connsiteX5" fmla="*/ 1706250 w 1706250"/>
                      <a:gd name="connsiteY5" fmla="*/ 771493 h 2686639"/>
                      <a:gd name="connsiteX6" fmla="*/ 1706250 w 1706250"/>
                      <a:gd name="connsiteY6" fmla="*/ 1343320 h 2686639"/>
                      <a:gd name="connsiteX7" fmla="*/ 1706250 w 1706250"/>
                      <a:gd name="connsiteY7" fmla="*/ 1893968 h 2686639"/>
                      <a:gd name="connsiteX8" fmla="*/ 1706250 w 1706250"/>
                      <a:gd name="connsiteY8" fmla="*/ 2402258 h 2686639"/>
                      <a:gd name="connsiteX9" fmla="*/ 1421869 w 1706250"/>
                      <a:gd name="connsiteY9" fmla="*/ 2686639 h 2686639"/>
                      <a:gd name="connsiteX10" fmla="*/ 875875 w 1706250"/>
                      <a:gd name="connsiteY10" fmla="*/ 2686639 h 2686639"/>
                      <a:gd name="connsiteX11" fmla="*/ 284381 w 1706250"/>
                      <a:gd name="connsiteY11" fmla="*/ 2686639 h 2686639"/>
                      <a:gd name="connsiteX12" fmla="*/ 0 w 1706250"/>
                      <a:gd name="connsiteY12" fmla="*/ 2402258 h 2686639"/>
                      <a:gd name="connsiteX13" fmla="*/ 0 w 1706250"/>
                      <a:gd name="connsiteY13" fmla="*/ 1893968 h 2686639"/>
                      <a:gd name="connsiteX14" fmla="*/ 0 w 1706250"/>
                      <a:gd name="connsiteY14" fmla="*/ 1364498 h 2686639"/>
                      <a:gd name="connsiteX15" fmla="*/ 0 w 1706250"/>
                      <a:gd name="connsiteY15" fmla="*/ 792671 h 2686639"/>
                      <a:gd name="connsiteX16" fmla="*/ 0 w 1706250"/>
                      <a:gd name="connsiteY16" fmla="*/ 284381 h 268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250" h="2686639" extrusionOk="0">
                        <a:moveTo>
                          <a:pt x="0" y="284381"/>
                        </a:moveTo>
                        <a:cubicBezTo>
                          <a:pt x="6373" y="127372"/>
                          <a:pt x="107985" y="-23184"/>
                          <a:pt x="284381" y="0"/>
                        </a:cubicBezTo>
                        <a:cubicBezTo>
                          <a:pt x="417472" y="19450"/>
                          <a:pt x="662685" y="13877"/>
                          <a:pt x="830375" y="0"/>
                        </a:cubicBezTo>
                        <a:cubicBezTo>
                          <a:pt x="998065" y="-13877"/>
                          <a:pt x="1191546" y="-27651"/>
                          <a:pt x="1421869" y="0"/>
                        </a:cubicBezTo>
                        <a:cubicBezTo>
                          <a:pt x="1584496" y="-31269"/>
                          <a:pt x="1700249" y="106294"/>
                          <a:pt x="1706250" y="284381"/>
                        </a:cubicBezTo>
                        <a:cubicBezTo>
                          <a:pt x="1699880" y="410983"/>
                          <a:pt x="1709871" y="555852"/>
                          <a:pt x="1706250" y="771493"/>
                        </a:cubicBezTo>
                        <a:cubicBezTo>
                          <a:pt x="1702629" y="987134"/>
                          <a:pt x="1717609" y="1188011"/>
                          <a:pt x="1706250" y="1343320"/>
                        </a:cubicBezTo>
                        <a:cubicBezTo>
                          <a:pt x="1694891" y="1498629"/>
                          <a:pt x="1712076" y="1675092"/>
                          <a:pt x="1706250" y="1893968"/>
                        </a:cubicBezTo>
                        <a:cubicBezTo>
                          <a:pt x="1700424" y="2112844"/>
                          <a:pt x="1729522" y="2248285"/>
                          <a:pt x="1706250" y="2402258"/>
                        </a:cubicBezTo>
                        <a:cubicBezTo>
                          <a:pt x="1719216" y="2525912"/>
                          <a:pt x="1582106" y="2682167"/>
                          <a:pt x="1421869" y="2686639"/>
                        </a:cubicBezTo>
                        <a:cubicBezTo>
                          <a:pt x="1276439" y="2666455"/>
                          <a:pt x="1035042" y="2706545"/>
                          <a:pt x="875875" y="2686639"/>
                        </a:cubicBezTo>
                        <a:cubicBezTo>
                          <a:pt x="716708" y="2666733"/>
                          <a:pt x="459727" y="2687166"/>
                          <a:pt x="284381" y="2686639"/>
                        </a:cubicBezTo>
                        <a:cubicBezTo>
                          <a:pt x="117972" y="2681903"/>
                          <a:pt x="7062" y="2560725"/>
                          <a:pt x="0" y="2402258"/>
                        </a:cubicBezTo>
                        <a:cubicBezTo>
                          <a:pt x="-874" y="2296126"/>
                          <a:pt x="-5634" y="2131336"/>
                          <a:pt x="0" y="1893968"/>
                        </a:cubicBezTo>
                        <a:cubicBezTo>
                          <a:pt x="5634" y="1656600"/>
                          <a:pt x="576" y="1538736"/>
                          <a:pt x="0" y="1364498"/>
                        </a:cubicBezTo>
                        <a:cubicBezTo>
                          <a:pt x="-576" y="1190260"/>
                          <a:pt x="6345" y="1016905"/>
                          <a:pt x="0" y="792671"/>
                        </a:cubicBezTo>
                        <a:cubicBezTo>
                          <a:pt x="-6345" y="568437"/>
                          <a:pt x="-19357" y="518264"/>
                          <a:pt x="0" y="284381"/>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ABEB64-6A8D-2EA9-F55C-9C7B17EEA08A}"/>
              </a:ext>
            </a:extLst>
          </p:cNvPr>
          <p:cNvSpPr/>
          <p:nvPr/>
        </p:nvSpPr>
        <p:spPr>
          <a:xfrm>
            <a:off x="45310" y="1308125"/>
            <a:ext cx="6530057" cy="5541562"/>
          </a:xfrm>
          <a:prstGeom prst="rect">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72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03348" y="334321"/>
            <a:ext cx="11437856" cy="762000"/>
          </a:xfrm>
        </p:spPr>
        <p:txBody>
          <a:bodyPr>
            <a:normAutofit fontScale="90000"/>
          </a:bodyPr>
          <a:lstStyle/>
          <a:p>
            <a:r>
              <a:rPr lang="en-US" sz="4400" dirty="0">
                <a:solidFill>
                  <a:schemeClr val="bg1"/>
                </a:solidFill>
                <a:latin typeface="Calibri" panose="020F0502020204030204" pitchFamily="34" charset="0"/>
                <a:cs typeface="Calibri" panose="020F0502020204030204" pitchFamily="34" charset="0"/>
              </a:rPr>
              <a:t>Multiple Levels of Review: Making Funding Decisions</a:t>
            </a:r>
          </a:p>
        </p:txBody>
      </p:sp>
      <p:sp>
        <p:nvSpPr>
          <p:cNvPr id="8" name="TextBox 7">
            <a:extLst>
              <a:ext uri="{FF2B5EF4-FFF2-40B4-BE49-F238E27FC236}">
                <a16:creationId xmlns:a16="http://schemas.microsoft.com/office/drawing/2014/main" id="{C782D30C-1528-A5D9-2471-68F8CAB4A610}"/>
              </a:ext>
            </a:extLst>
          </p:cNvPr>
          <p:cNvSpPr txBox="1"/>
          <p:nvPr/>
        </p:nvSpPr>
        <p:spPr>
          <a:xfrm flipH="1">
            <a:off x="6663024" y="1734070"/>
            <a:ext cx="5243030" cy="2677656"/>
          </a:xfrm>
          <a:prstGeom prst="rect">
            <a:avLst/>
          </a:prstGeom>
          <a:noFill/>
        </p:spPr>
        <p:txBody>
          <a:bodyPr wrap="square" rtlCol="0">
            <a:spAutoFit/>
          </a:bodyPr>
          <a:lstStyle/>
          <a:p>
            <a:r>
              <a:rPr lang="en-US" sz="2800" dirty="0">
                <a:solidFill>
                  <a:schemeClr val="accent1">
                    <a:lumMod val="75000"/>
                  </a:schemeClr>
                </a:solidFill>
              </a:rPr>
              <a:t>Multiple Levels of Review for Final </a:t>
            </a:r>
          </a:p>
          <a:p>
            <a:r>
              <a:rPr lang="en-US" sz="2800" dirty="0">
                <a:solidFill>
                  <a:schemeClr val="accent1">
                    <a:lumMod val="75000"/>
                  </a:schemeClr>
                </a:solidFill>
              </a:rPr>
              <a:t>Funding Decisions:</a:t>
            </a:r>
          </a:p>
          <a:p>
            <a:pPr marL="800100" lvl="1" indent="-342900">
              <a:buFont typeface="Wingdings" panose="05000000000000000000" pitchFamily="2" charset="2"/>
              <a:buChar char="ü"/>
            </a:pPr>
            <a:r>
              <a:rPr lang="en-US" sz="2800" dirty="0">
                <a:solidFill>
                  <a:schemeClr val="accent1">
                    <a:lumMod val="75000"/>
                  </a:schemeClr>
                </a:solidFill>
              </a:rPr>
              <a:t>Peer Review (Study Sections)</a:t>
            </a:r>
          </a:p>
          <a:p>
            <a:pPr marL="800100" lvl="1" indent="-342900">
              <a:buFont typeface="Wingdings" panose="05000000000000000000" pitchFamily="2" charset="2"/>
              <a:buChar char="ü"/>
            </a:pPr>
            <a:r>
              <a:rPr lang="en-US" sz="2800" dirty="0">
                <a:solidFill>
                  <a:schemeClr val="accent1">
                    <a:lumMod val="75000"/>
                  </a:schemeClr>
                </a:solidFill>
              </a:rPr>
              <a:t>Advisory Council </a:t>
            </a:r>
          </a:p>
          <a:p>
            <a:pPr marL="800100" lvl="1" indent="-342900">
              <a:buFont typeface="Wingdings" panose="05000000000000000000" pitchFamily="2" charset="2"/>
              <a:buChar char="ü"/>
            </a:pPr>
            <a:r>
              <a:rPr lang="en-US" sz="2800" dirty="0">
                <a:solidFill>
                  <a:schemeClr val="accent1">
                    <a:lumMod val="75000"/>
                  </a:schemeClr>
                </a:solidFill>
              </a:rPr>
              <a:t>Program Discussions (Before and After Council Review)</a:t>
            </a:r>
          </a:p>
        </p:txBody>
      </p:sp>
      <p:sp>
        <p:nvSpPr>
          <p:cNvPr id="18" name="Rectangle 17">
            <a:extLst>
              <a:ext uri="{FF2B5EF4-FFF2-40B4-BE49-F238E27FC236}">
                <a16:creationId xmlns:a16="http://schemas.microsoft.com/office/drawing/2014/main" id="{09254DC6-A9B4-A2D0-A3FD-F6E702F3C7AE}"/>
              </a:ext>
            </a:extLst>
          </p:cNvPr>
          <p:cNvSpPr/>
          <p:nvPr/>
        </p:nvSpPr>
        <p:spPr>
          <a:xfrm>
            <a:off x="6400800" y="5717406"/>
            <a:ext cx="5640404" cy="95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https://grants.nih.gov/grants-process/review</a:t>
            </a:r>
          </a:p>
        </p:txBody>
      </p:sp>
      <p:pic>
        <p:nvPicPr>
          <p:cNvPr id="3" name="Picture 2" descr="Graphical user interface, text, application&#10;&#10;Description automatically generated">
            <a:extLst>
              <a:ext uri="{FF2B5EF4-FFF2-40B4-BE49-F238E27FC236}">
                <a16:creationId xmlns:a16="http://schemas.microsoft.com/office/drawing/2014/main" id="{37D16B89-D79B-36B3-938F-5CCE09108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1" y="1344024"/>
            <a:ext cx="6397692" cy="2872661"/>
          </a:xfrm>
          <a:prstGeom prst="rect">
            <a:avLst/>
          </a:prstGeom>
        </p:spPr>
      </p:pic>
      <p:pic>
        <p:nvPicPr>
          <p:cNvPr id="5" name="Picture 4" descr="Text&#10;&#10;Description automatically generated">
            <a:extLst>
              <a:ext uri="{FF2B5EF4-FFF2-40B4-BE49-F238E27FC236}">
                <a16:creationId xmlns:a16="http://schemas.microsoft.com/office/drawing/2014/main" id="{54A8212C-790A-2E5F-03F3-50FD4EE1A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8" y="4178806"/>
            <a:ext cx="6601873" cy="2420289"/>
          </a:xfrm>
          <a:prstGeom prst="rect">
            <a:avLst/>
          </a:prstGeom>
        </p:spPr>
      </p:pic>
      <p:sp>
        <p:nvSpPr>
          <p:cNvPr id="10" name="TextBox 9">
            <a:extLst>
              <a:ext uri="{FF2B5EF4-FFF2-40B4-BE49-F238E27FC236}">
                <a16:creationId xmlns:a16="http://schemas.microsoft.com/office/drawing/2014/main" id="{A4F33B2A-1D5E-01D3-F8C2-466CBF2B36EB}"/>
              </a:ext>
            </a:extLst>
          </p:cNvPr>
          <p:cNvSpPr txBox="1"/>
          <p:nvPr/>
        </p:nvSpPr>
        <p:spPr>
          <a:xfrm>
            <a:off x="6468040" y="5926815"/>
            <a:ext cx="4938393" cy="707886"/>
          </a:xfrm>
          <a:prstGeom prst="rect">
            <a:avLst/>
          </a:prstGeom>
          <a:noFill/>
        </p:spPr>
        <p:txBody>
          <a:bodyPr wrap="square">
            <a:spAutoFit/>
          </a:bodyPr>
          <a:lstStyle/>
          <a:p>
            <a:r>
              <a:rPr lang="en-US" sz="2000" dirty="0">
                <a:solidFill>
                  <a:schemeClr val="accent1">
                    <a:lumMod val="75000"/>
                  </a:schemeClr>
                </a:solidFill>
              </a:rPr>
              <a:t>NIH Grants and Funding: Review:</a:t>
            </a:r>
          </a:p>
          <a:p>
            <a:r>
              <a:rPr lang="en-US" sz="2000" dirty="0">
                <a:solidFill>
                  <a:srgbClr val="0563C1"/>
                </a:solidFill>
                <a:hlinkClick r:id="rId5">
                  <a:extLst>
                    <a:ext uri="{A12FA001-AC4F-418D-AE19-62706E023703}">
                      <ahyp:hlinkClr xmlns:ahyp="http://schemas.microsoft.com/office/drawing/2018/hyperlinkcolor" val="tx"/>
                    </a:ext>
                  </a:extLst>
                </a:hlinkClick>
              </a:rPr>
              <a:t>https://grants.nih.gov/grants-process/</a:t>
            </a:r>
            <a:r>
              <a:rPr lang="en-US" sz="2000" dirty="0">
                <a:solidFill>
                  <a:schemeClr val="accent1">
                    <a:lumMod val="75000"/>
                  </a:schemeClr>
                </a:solidFill>
                <a:hlinkClick r:id="rId5">
                  <a:extLst>
                    <a:ext uri="{A12FA001-AC4F-418D-AE19-62706E023703}">
                      <ahyp:hlinkClr xmlns:ahyp="http://schemas.microsoft.com/office/drawing/2018/hyperlinkcolor" val="tx"/>
                    </a:ext>
                  </a:extLst>
                </a:hlinkClick>
              </a:rPr>
              <a:t>review</a:t>
            </a:r>
            <a:endParaRPr lang="en-US" sz="2000" dirty="0">
              <a:solidFill>
                <a:schemeClr val="accent1">
                  <a:lumMod val="75000"/>
                </a:schemeClr>
              </a:solidFill>
            </a:endParaRPr>
          </a:p>
        </p:txBody>
      </p:sp>
      <p:sp>
        <p:nvSpPr>
          <p:cNvPr id="11" name="TextBox 10">
            <a:extLst>
              <a:ext uri="{FF2B5EF4-FFF2-40B4-BE49-F238E27FC236}">
                <a16:creationId xmlns:a16="http://schemas.microsoft.com/office/drawing/2014/main" id="{98A2C47B-C1F7-70C6-9587-A777EF2FA3ED}"/>
              </a:ext>
            </a:extLst>
          </p:cNvPr>
          <p:cNvSpPr txBox="1"/>
          <p:nvPr/>
        </p:nvSpPr>
        <p:spPr>
          <a:xfrm flipH="1">
            <a:off x="6663024" y="4537468"/>
            <a:ext cx="4015819" cy="954107"/>
          </a:xfrm>
          <a:prstGeom prst="rect">
            <a:avLst/>
          </a:prstGeom>
          <a:noFill/>
        </p:spPr>
        <p:txBody>
          <a:bodyPr wrap="square" rtlCol="0">
            <a:spAutoFit/>
          </a:bodyPr>
          <a:lstStyle/>
          <a:p>
            <a:r>
              <a:rPr lang="en-US" sz="2800" dirty="0">
                <a:solidFill>
                  <a:schemeClr val="accent1">
                    <a:lumMod val="75000"/>
                  </a:schemeClr>
                </a:solidFill>
              </a:rPr>
              <a:t>Click Individual Headers </a:t>
            </a:r>
          </a:p>
          <a:p>
            <a:r>
              <a:rPr lang="en-US" sz="2800" dirty="0">
                <a:solidFill>
                  <a:schemeClr val="accent1">
                    <a:lumMod val="75000"/>
                  </a:schemeClr>
                </a:solidFill>
              </a:rPr>
              <a:t>for More Info! </a:t>
            </a:r>
          </a:p>
        </p:txBody>
      </p:sp>
      <p:cxnSp>
        <p:nvCxnSpPr>
          <p:cNvPr id="13" name="Straight Arrow Connector 12">
            <a:extLst>
              <a:ext uri="{FF2B5EF4-FFF2-40B4-BE49-F238E27FC236}">
                <a16:creationId xmlns:a16="http://schemas.microsoft.com/office/drawing/2014/main" id="{5402DDF6-F2C0-8B10-BE98-F3EBE31C49E0}"/>
              </a:ext>
            </a:extLst>
          </p:cNvPr>
          <p:cNvCxnSpPr>
            <a:cxnSpLocks/>
          </p:cNvCxnSpPr>
          <p:nvPr/>
        </p:nvCxnSpPr>
        <p:spPr>
          <a:xfrm flipH="1">
            <a:off x="5184742" y="4835951"/>
            <a:ext cx="1451729" cy="3487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0FECC7C-96A9-E82C-09F2-8FA2F0518E27}"/>
              </a:ext>
            </a:extLst>
          </p:cNvPr>
          <p:cNvSpPr/>
          <p:nvPr/>
        </p:nvSpPr>
        <p:spPr>
          <a:xfrm>
            <a:off x="33252" y="1324752"/>
            <a:ext cx="6450675" cy="5400244"/>
          </a:xfrm>
          <a:prstGeom prst="rect">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07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109712" y="296615"/>
            <a:ext cx="8418104" cy="762000"/>
          </a:xfrm>
        </p:spPr>
        <p:txBody>
          <a:bodyPr>
            <a:normAutofit/>
          </a:bodyPr>
          <a:lstStyle/>
          <a:p>
            <a:r>
              <a:rPr lang="en-US" sz="4400" dirty="0">
                <a:solidFill>
                  <a:schemeClr val="bg1"/>
                </a:solidFill>
                <a:latin typeface="Calibri" panose="020F0502020204030204" pitchFamily="34" charset="0"/>
                <a:cs typeface="Calibri" panose="020F0502020204030204" pitchFamily="34" charset="0"/>
              </a:rPr>
              <a:t>Making the Award and Post-Award</a:t>
            </a:r>
          </a:p>
        </p:txBody>
      </p:sp>
      <p:sp>
        <p:nvSpPr>
          <p:cNvPr id="8" name="TextBox 7">
            <a:extLst>
              <a:ext uri="{FF2B5EF4-FFF2-40B4-BE49-F238E27FC236}">
                <a16:creationId xmlns:a16="http://schemas.microsoft.com/office/drawing/2014/main" id="{C782D30C-1528-A5D9-2471-68F8CAB4A610}"/>
              </a:ext>
            </a:extLst>
          </p:cNvPr>
          <p:cNvSpPr txBox="1"/>
          <p:nvPr/>
        </p:nvSpPr>
        <p:spPr>
          <a:xfrm flipH="1">
            <a:off x="6610302" y="1972922"/>
            <a:ext cx="3056881" cy="461665"/>
          </a:xfrm>
          <a:prstGeom prst="rect">
            <a:avLst/>
          </a:prstGeom>
          <a:noFill/>
        </p:spPr>
        <p:txBody>
          <a:bodyPr wrap="square" rtlCol="0">
            <a:spAutoFit/>
          </a:bodyPr>
          <a:lstStyle/>
          <a:p>
            <a:r>
              <a:rPr lang="en-US" sz="2400" dirty="0">
                <a:solidFill>
                  <a:schemeClr val="accent1">
                    <a:lumMod val="75000"/>
                  </a:schemeClr>
                </a:solidFill>
              </a:rPr>
              <a:t>JIT Information: </a:t>
            </a:r>
          </a:p>
        </p:txBody>
      </p:sp>
      <p:sp>
        <p:nvSpPr>
          <p:cNvPr id="18" name="Rectangle 17">
            <a:extLst>
              <a:ext uri="{FF2B5EF4-FFF2-40B4-BE49-F238E27FC236}">
                <a16:creationId xmlns:a16="http://schemas.microsoft.com/office/drawing/2014/main" id="{09254DC6-A9B4-A2D0-A3FD-F6E702F3C7AE}"/>
              </a:ext>
            </a:extLst>
          </p:cNvPr>
          <p:cNvSpPr/>
          <p:nvPr/>
        </p:nvSpPr>
        <p:spPr>
          <a:xfrm>
            <a:off x="6400800" y="5717406"/>
            <a:ext cx="5640404" cy="95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website">
            <a:extLst>
              <a:ext uri="{FF2B5EF4-FFF2-40B4-BE49-F238E27FC236}">
                <a16:creationId xmlns:a16="http://schemas.microsoft.com/office/drawing/2014/main" id="{697D3DD8-08F8-4EEE-ADDD-3B42D9524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5" y="1427785"/>
            <a:ext cx="6427854" cy="2142618"/>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5FF673A1-5DCF-019E-D771-9C7D3C6C3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44" y="3575571"/>
            <a:ext cx="6306565" cy="2663012"/>
          </a:xfrm>
          <a:prstGeom prst="rect">
            <a:avLst/>
          </a:prstGeom>
        </p:spPr>
      </p:pic>
      <p:sp>
        <p:nvSpPr>
          <p:cNvPr id="13" name="TextBox 12">
            <a:extLst>
              <a:ext uri="{FF2B5EF4-FFF2-40B4-BE49-F238E27FC236}">
                <a16:creationId xmlns:a16="http://schemas.microsoft.com/office/drawing/2014/main" id="{EC389E7D-0633-5BE1-E9F0-913FD3CDEA08}"/>
              </a:ext>
            </a:extLst>
          </p:cNvPr>
          <p:cNvSpPr txBox="1"/>
          <p:nvPr/>
        </p:nvSpPr>
        <p:spPr>
          <a:xfrm>
            <a:off x="8313" y="6445715"/>
            <a:ext cx="8010426" cy="369332"/>
          </a:xfrm>
          <a:prstGeom prst="rect">
            <a:avLst/>
          </a:prstGeom>
          <a:noFill/>
        </p:spPr>
        <p:txBody>
          <a:bodyPr wrap="square">
            <a:spAutoFit/>
          </a:bodyPr>
          <a:lstStyle/>
          <a:p>
            <a:r>
              <a:rPr lang="en-US" dirty="0">
                <a:solidFill>
                  <a:schemeClr val="accent1">
                    <a:lumMod val="75000"/>
                  </a:schemeClr>
                </a:solidFill>
              </a:rPr>
              <a:t>NIH Grants and Funding: Award: </a:t>
            </a:r>
            <a:r>
              <a:rPr lang="en-US" dirty="0">
                <a:solidFill>
                  <a:schemeClr val="accent1">
                    <a:lumMod val="75000"/>
                  </a:schemeClr>
                </a:solidFill>
                <a:hlinkClick r:id="rId5"/>
              </a:rPr>
              <a:t>https://grants.nih.gov/grants-process/award</a:t>
            </a:r>
            <a:r>
              <a:rPr lang="en-US" dirty="0">
                <a:solidFill>
                  <a:schemeClr val="accent1">
                    <a:lumMod val="75000"/>
                  </a:schemeClr>
                </a:solidFill>
              </a:rPr>
              <a:t> </a:t>
            </a:r>
          </a:p>
        </p:txBody>
      </p:sp>
      <p:sp>
        <p:nvSpPr>
          <p:cNvPr id="19" name="TextBox 18">
            <a:extLst>
              <a:ext uri="{FF2B5EF4-FFF2-40B4-BE49-F238E27FC236}">
                <a16:creationId xmlns:a16="http://schemas.microsoft.com/office/drawing/2014/main" id="{DDD846CA-2E60-4935-0E7E-F8D8BBA363C7}"/>
              </a:ext>
            </a:extLst>
          </p:cNvPr>
          <p:cNvSpPr txBox="1"/>
          <p:nvPr/>
        </p:nvSpPr>
        <p:spPr>
          <a:xfrm flipH="1">
            <a:off x="6610302" y="4190238"/>
            <a:ext cx="5555597" cy="1846659"/>
          </a:xfrm>
          <a:prstGeom prst="rect">
            <a:avLst/>
          </a:prstGeom>
          <a:noFill/>
        </p:spPr>
        <p:txBody>
          <a:bodyPr wrap="square" rtlCol="0">
            <a:spAutoFit/>
          </a:bodyPr>
          <a:lstStyle/>
          <a:p>
            <a:r>
              <a:rPr lang="en-US" sz="2400" dirty="0">
                <a:solidFill>
                  <a:schemeClr val="accent1">
                    <a:lumMod val="75000"/>
                  </a:schemeClr>
                </a:solidFill>
              </a:rPr>
              <a:t>Notice of Award (</a:t>
            </a:r>
            <a:r>
              <a:rPr lang="en-US" sz="2400" dirty="0" err="1">
                <a:solidFill>
                  <a:schemeClr val="accent1">
                    <a:lumMod val="75000"/>
                  </a:schemeClr>
                </a:solidFill>
              </a:rPr>
              <a:t>NoA</a:t>
            </a:r>
            <a:r>
              <a:rPr lang="en-US" sz="2400" dirty="0">
                <a:solidFill>
                  <a:schemeClr val="accent1">
                    <a:lumMod val="75000"/>
                  </a:schemeClr>
                </a:solidFill>
              </a:rPr>
              <a:t>): </a:t>
            </a:r>
          </a:p>
          <a:p>
            <a:pPr marL="742950" lvl="1" indent="-285750">
              <a:buFont typeface="Wingdings" panose="05000000000000000000" pitchFamily="2" charset="2"/>
              <a:buChar char="ü"/>
            </a:pPr>
            <a:r>
              <a:rPr lang="en-US" dirty="0">
                <a:solidFill>
                  <a:schemeClr val="accent1">
                    <a:lumMod val="75000"/>
                  </a:schemeClr>
                </a:solidFill>
              </a:rPr>
              <a:t>Legal document for awarding funds for the budget period</a:t>
            </a:r>
          </a:p>
          <a:p>
            <a:pPr marL="742950" lvl="1" indent="-285750">
              <a:buFont typeface="Wingdings" panose="05000000000000000000" pitchFamily="2" charset="2"/>
              <a:buChar char="ü"/>
            </a:pPr>
            <a:r>
              <a:rPr lang="en-US" dirty="0">
                <a:solidFill>
                  <a:schemeClr val="accent1">
                    <a:lumMod val="75000"/>
                  </a:schemeClr>
                </a:solidFill>
              </a:rPr>
              <a:t>References subsequent (yearly) budget periods</a:t>
            </a:r>
          </a:p>
          <a:p>
            <a:pPr marL="742950" lvl="1" indent="-285750">
              <a:buFont typeface="Wingdings" panose="05000000000000000000" pitchFamily="2" charset="2"/>
              <a:buChar char="ü"/>
            </a:pPr>
            <a:r>
              <a:rPr lang="en-US" dirty="0">
                <a:solidFill>
                  <a:schemeClr val="accent1">
                    <a:lumMod val="75000"/>
                  </a:schemeClr>
                </a:solidFill>
              </a:rPr>
              <a:t>Contains all Terms and Conditions of the award</a:t>
            </a:r>
          </a:p>
          <a:p>
            <a:pPr marL="742950" lvl="1" indent="-285750">
              <a:buFont typeface="Wingdings" panose="05000000000000000000" pitchFamily="2" charset="2"/>
              <a:buChar char="ü"/>
            </a:pPr>
            <a:r>
              <a:rPr lang="en-US" dirty="0">
                <a:solidFill>
                  <a:schemeClr val="accent1">
                    <a:lumMod val="75000"/>
                  </a:schemeClr>
                </a:solidFill>
              </a:rPr>
              <a:t>Issued by the Grants Management Specialist</a:t>
            </a:r>
          </a:p>
        </p:txBody>
      </p:sp>
      <p:pic>
        <p:nvPicPr>
          <p:cNvPr id="21" name="Picture 20" descr="Text&#10;&#10;Description automatically generated">
            <a:extLst>
              <a:ext uri="{FF2B5EF4-FFF2-40B4-BE49-F238E27FC236}">
                <a16:creationId xmlns:a16="http://schemas.microsoft.com/office/drawing/2014/main" id="{239E7714-E64D-D5F8-86DE-886E43B605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6899" y="2387085"/>
            <a:ext cx="5344854" cy="1512917"/>
          </a:xfrm>
          <a:prstGeom prst="rect">
            <a:avLst/>
          </a:prstGeom>
        </p:spPr>
      </p:pic>
      <p:sp>
        <p:nvSpPr>
          <p:cNvPr id="22" name="Rectangle 21">
            <a:extLst>
              <a:ext uri="{FF2B5EF4-FFF2-40B4-BE49-F238E27FC236}">
                <a16:creationId xmlns:a16="http://schemas.microsoft.com/office/drawing/2014/main" id="{99E53F70-E308-9D79-6147-846D1C7DD3F0}"/>
              </a:ext>
            </a:extLst>
          </p:cNvPr>
          <p:cNvSpPr/>
          <p:nvPr/>
        </p:nvSpPr>
        <p:spPr>
          <a:xfrm>
            <a:off x="70247" y="1391252"/>
            <a:ext cx="6488495" cy="4934733"/>
          </a:xfrm>
          <a:prstGeom prst="rect">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F74C30F-6BD1-5E65-8FBC-0B6C28FEC160}"/>
              </a:ext>
            </a:extLst>
          </p:cNvPr>
          <p:cNvSpPr/>
          <p:nvPr/>
        </p:nvSpPr>
        <p:spPr>
          <a:xfrm>
            <a:off x="6610302" y="4190238"/>
            <a:ext cx="5511451" cy="20483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67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p:cNvSpPr>
            <a:spLocks noGrp="1"/>
          </p:cNvSpPr>
          <p:nvPr>
            <p:ph type="title"/>
          </p:nvPr>
        </p:nvSpPr>
        <p:spPr>
          <a:xfrm>
            <a:off x="1604865" y="266519"/>
            <a:ext cx="9268183" cy="762000"/>
          </a:xfrm>
        </p:spPr>
        <p:txBody>
          <a:bodyPr>
            <a:normAutofit/>
          </a:bodyPr>
          <a:lstStyle/>
          <a:p>
            <a:r>
              <a:rPr lang="en-US" sz="4400" dirty="0">
                <a:solidFill>
                  <a:schemeClr val="bg1"/>
                </a:solidFill>
                <a:latin typeface="Calibri" panose="020F0502020204030204" pitchFamily="34" charset="0"/>
                <a:cs typeface="Calibri" panose="020F0502020204030204" pitchFamily="34" charset="0"/>
              </a:rPr>
              <a:t>Post-Award Monitoring and Reporting</a:t>
            </a:r>
          </a:p>
        </p:txBody>
      </p:sp>
      <p:sp>
        <p:nvSpPr>
          <p:cNvPr id="8" name="TextBox 7">
            <a:extLst>
              <a:ext uri="{FF2B5EF4-FFF2-40B4-BE49-F238E27FC236}">
                <a16:creationId xmlns:a16="http://schemas.microsoft.com/office/drawing/2014/main" id="{C782D30C-1528-A5D9-2471-68F8CAB4A610}"/>
              </a:ext>
            </a:extLst>
          </p:cNvPr>
          <p:cNvSpPr txBox="1"/>
          <p:nvPr/>
        </p:nvSpPr>
        <p:spPr>
          <a:xfrm flipH="1">
            <a:off x="5897189" y="1728270"/>
            <a:ext cx="6213288" cy="1354217"/>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accent1">
                    <a:lumMod val="75000"/>
                  </a:schemeClr>
                </a:solidFill>
              </a:rPr>
              <a:t>NIH Makes Awards to Institutions (not to the Investigators)</a:t>
            </a:r>
          </a:p>
          <a:p>
            <a:endParaRPr lang="en-US" sz="1000" dirty="0">
              <a:solidFill>
                <a:schemeClr val="accent1">
                  <a:lumMod val="75000"/>
                </a:schemeClr>
              </a:solidFill>
            </a:endParaRPr>
          </a:p>
          <a:p>
            <a:pPr marL="342900" indent="-342900">
              <a:buFont typeface="Wingdings" panose="05000000000000000000" pitchFamily="2" charset="2"/>
              <a:buChar char="§"/>
            </a:pPr>
            <a:r>
              <a:rPr lang="en-US" sz="2400" dirty="0">
                <a:solidFill>
                  <a:schemeClr val="accent1">
                    <a:lumMod val="75000"/>
                  </a:schemeClr>
                </a:solidFill>
              </a:rPr>
              <a:t>Work with Your Institutional Grants Office</a:t>
            </a:r>
          </a:p>
        </p:txBody>
      </p:sp>
      <p:sp>
        <p:nvSpPr>
          <p:cNvPr id="18" name="Rectangle 17">
            <a:extLst>
              <a:ext uri="{FF2B5EF4-FFF2-40B4-BE49-F238E27FC236}">
                <a16:creationId xmlns:a16="http://schemas.microsoft.com/office/drawing/2014/main" id="{09254DC6-A9B4-A2D0-A3FD-F6E702F3C7AE}"/>
              </a:ext>
            </a:extLst>
          </p:cNvPr>
          <p:cNvSpPr/>
          <p:nvPr/>
        </p:nvSpPr>
        <p:spPr>
          <a:xfrm>
            <a:off x="6400800" y="5717406"/>
            <a:ext cx="5640404" cy="95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389E7D-0633-5BE1-E9F0-913FD3CDEA08}"/>
              </a:ext>
            </a:extLst>
          </p:cNvPr>
          <p:cNvSpPr txBox="1"/>
          <p:nvPr/>
        </p:nvSpPr>
        <p:spPr>
          <a:xfrm>
            <a:off x="18339" y="6473352"/>
            <a:ext cx="11709835" cy="646331"/>
          </a:xfrm>
          <a:prstGeom prst="rect">
            <a:avLst/>
          </a:prstGeom>
          <a:noFill/>
        </p:spPr>
        <p:txBody>
          <a:bodyPr wrap="square">
            <a:spAutoFit/>
          </a:bodyPr>
          <a:lstStyle/>
          <a:p>
            <a:r>
              <a:rPr lang="en-US" dirty="0">
                <a:solidFill>
                  <a:schemeClr val="accent1">
                    <a:lumMod val="75000"/>
                  </a:schemeClr>
                </a:solidFill>
              </a:rPr>
              <a:t>NIH Grants and Funding: Post Award: </a:t>
            </a:r>
            <a:r>
              <a:rPr lang="en-US" dirty="0">
                <a:solidFill>
                  <a:schemeClr val="accent1">
                    <a:lumMod val="75000"/>
                  </a:schemeClr>
                </a:solidFill>
                <a:hlinkClick r:id="rId3"/>
              </a:rPr>
              <a:t>https://grants.nih.gov/grants-process/post-award-monitoring-and-reporting</a:t>
            </a:r>
            <a:endParaRPr lang="en-US" dirty="0">
              <a:solidFill>
                <a:schemeClr val="accent1">
                  <a:lumMod val="75000"/>
                </a:schemeClr>
              </a:solidFill>
            </a:endParaRPr>
          </a:p>
          <a:p>
            <a:endParaRPr lang="en-US" dirty="0">
              <a:solidFill>
                <a:schemeClr val="accent1">
                  <a:lumMod val="75000"/>
                </a:schemeClr>
              </a:solidFill>
            </a:endParaRPr>
          </a:p>
        </p:txBody>
      </p:sp>
      <p:sp>
        <p:nvSpPr>
          <p:cNvPr id="19" name="TextBox 18">
            <a:extLst>
              <a:ext uri="{FF2B5EF4-FFF2-40B4-BE49-F238E27FC236}">
                <a16:creationId xmlns:a16="http://schemas.microsoft.com/office/drawing/2014/main" id="{DDD846CA-2E60-4935-0E7E-F8D8BBA363C7}"/>
              </a:ext>
            </a:extLst>
          </p:cNvPr>
          <p:cNvSpPr txBox="1"/>
          <p:nvPr/>
        </p:nvSpPr>
        <p:spPr>
          <a:xfrm flipH="1">
            <a:off x="5897189" y="3180018"/>
            <a:ext cx="6113270" cy="2000548"/>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accent1">
                    <a:lumMod val="75000"/>
                  </a:schemeClr>
                </a:solidFill>
              </a:rPr>
              <a:t>Reporting Requirements: </a:t>
            </a:r>
          </a:p>
          <a:p>
            <a:pPr marL="742950" lvl="1" indent="-285750">
              <a:buFont typeface="Wingdings" panose="05000000000000000000" pitchFamily="2" charset="2"/>
              <a:buChar char="ü"/>
            </a:pPr>
            <a:r>
              <a:rPr lang="en-US" sz="2000" dirty="0">
                <a:solidFill>
                  <a:schemeClr val="accent1">
                    <a:lumMod val="75000"/>
                  </a:schemeClr>
                </a:solidFill>
              </a:rPr>
              <a:t>Yearly </a:t>
            </a:r>
            <a:r>
              <a:rPr lang="en-US" sz="2000" b="1" dirty="0">
                <a:solidFill>
                  <a:schemeClr val="accent1">
                    <a:lumMod val="75000"/>
                  </a:schemeClr>
                </a:solidFill>
              </a:rPr>
              <a:t>Research Performance Progress Report </a:t>
            </a:r>
            <a:r>
              <a:rPr lang="en-US" sz="2000" dirty="0">
                <a:solidFill>
                  <a:schemeClr val="accent1">
                    <a:lumMod val="75000"/>
                  </a:schemeClr>
                </a:solidFill>
              </a:rPr>
              <a:t>(RPPR); Submit via </a:t>
            </a:r>
            <a:r>
              <a:rPr lang="en-US" sz="2000" dirty="0" err="1">
                <a:solidFill>
                  <a:schemeClr val="accent1">
                    <a:lumMod val="75000"/>
                  </a:schemeClr>
                </a:solidFill>
              </a:rPr>
              <a:t>eRA</a:t>
            </a:r>
            <a:r>
              <a:rPr lang="en-US" sz="2000" dirty="0">
                <a:solidFill>
                  <a:schemeClr val="accent1">
                    <a:lumMod val="75000"/>
                  </a:schemeClr>
                </a:solidFill>
              </a:rPr>
              <a:t> Commons Before the End of Current Budget Year (45 or 60 Days depending)</a:t>
            </a:r>
          </a:p>
          <a:p>
            <a:pPr marL="742950" lvl="1" indent="-285750">
              <a:buFont typeface="Wingdings" panose="05000000000000000000" pitchFamily="2" charset="2"/>
              <a:buChar char="ü"/>
            </a:pPr>
            <a:r>
              <a:rPr lang="en-US" sz="2000" dirty="0">
                <a:solidFill>
                  <a:schemeClr val="accent1">
                    <a:lumMod val="75000"/>
                  </a:schemeClr>
                </a:solidFill>
              </a:rPr>
              <a:t>Invention Reports</a:t>
            </a:r>
          </a:p>
          <a:p>
            <a:pPr marL="742950" lvl="1" indent="-285750">
              <a:buFont typeface="Wingdings" panose="05000000000000000000" pitchFamily="2" charset="2"/>
              <a:buChar char="ü"/>
            </a:pPr>
            <a:r>
              <a:rPr lang="en-US" sz="2000" dirty="0">
                <a:solidFill>
                  <a:schemeClr val="accent1">
                    <a:lumMod val="75000"/>
                  </a:schemeClr>
                </a:solidFill>
              </a:rPr>
              <a:t>Yearly Federal Financial Report (FFR)</a:t>
            </a:r>
          </a:p>
        </p:txBody>
      </p:sp>
      <p:pic>
        <p:nvPicPr>
          <p:cNvPr id="3" name="Picture 2" descr="Graphical user interface, text, application&#10;&#10;Description automatically generated">
            <a:extLst>
              <a:ext uri="{FF2B5EF4-FFF2-40B4-BE49-F238E27FC236}">
                <a16:creationId xmlns:a16="http://schemas.microsoft.com/office/drawing/2014/main" id="{F32286E8-8C70-0937-2169-884A39A5EC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23" y="1370208"/>
            <a:ext cx="5514011" cy="2873070"/>
          </a:xfrm>
          <a:prstGeom prst="rect">
            <a:avLst/>
          </a:prstGeom>
        </p:spPr>
      </p:pic>
      <p:pic>
        <p:nvPicPr>
          <p:cNvPr id="5" name="Picture 4" descr="Graphical user interface, text, timeline">
            <a:extLst>
              <a:ext uri="{FF2B5EF4-FFF2-40B4-BE49-F238E27FC236}">
                <a16:creationId xmlns:a16="http://schemas.microsoft.com/office/drawing/2014/main" id="{790DE950-97E9-C212-92B5-9994026860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42" y="4294211"/>
            <a:ext cx="5354265" cy="2103199"/>
          </a:xfrm>
          <a:prstGeom prst="rect">
            <a:avLst/>
          </a:prstGeom>
        </p:spPr>
      </p:pic>
      <p:cxnSp>
        <p:nvCxnSpPr>
          <p:cNvPr id="9" name="Straight Connector 8">
            <a:extLst>
              <a:ext uri="{FF2B5EF4-FFF2-40B4-BE49-F238E27FC236}">
                <a16:creationId xmlns:a16="http://schemas.microsoft.com/office/drawing/2014/main" id="{78385F1B-FEFD-5EA8-02EB-86364B6D7AF7}"/>
              </a:ext>
            </a:extLst>
          </p:cNvPr>
          <p:cNvCxnSpPr/>
          <p:nvPr/>
        </p:nvCxnSpPr>
        <p:spPr>
          <a:xfrm>
            <a:off x="196021" y="4243278"/>
            <a:ext cx="0" cy="783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E53F70-E308-9D79-6147-846D1C7DD3F0}"/>
              </a:ext>
            </a:extLst>
          </p:cNvPr>
          <p:cNvSpPr/>
          <p:nvPr/>
        </p:nvSpPr>
        <p:spPr>
          <a:xfrm>
            <a:off x="45685" y="1325306"/>
            <a:ext cx="5619619" cy="5194764"/>
          </a:xfrm>
          <a:prstGeom prst="rect">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DBAFA6-C387-1054-E334-0491B47A91CC}"/>
              </a:ext>
            </a:extLst>
          </p:cNvPr>
          <p:cNvSpPr txBox="1"/>
          <p:nvPr/>
        </p:nvSpPr>
        <p:spPr>
          <a:xfrm>
            <a:off x="5897189" y="5280868"/>
            <a:ext cx="6112564"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Reach Out to Your Program Director and Grants Management Specialist, if Needed….</a:t>
            </a:r>
          </a:p>
        </p:txBody>
      </p:sp>
      <p:cxnSp>
        <p:nvCxnSpPr>
          <p:cNvPr id="14" name="Straight Arrow Connector 13">
            <a:extLst>
              <a:ext uri="{FF2B5EF4-FFF2-40B4-BE49-F238E27FC236}">
                <a16:creationId xmlns:a16="http://schemas.microsoft.com/office/drawing/2014/main" id="{80285F40-BF2E-74C2-36DD-E52A9D0A0FE8}"/>
              </a:ext>
            </a:extLst>
          </p:cNvPr>
          <p:cNvCxnSpPr>
            <a:cxnSpLocks/>
          </p:cNvCxnSpPr>
          <p:nvPr/>
        </p:nvCxnSpPr>
        <p:spPr>
          <a:xfrm flipH="1">
            <a:off x="3516598" y="3619897"/>
            <a:ext cx="2380591" cy="14645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C01B-674A-CADA-E733-1B05FF989785}"/>
              </a:ext>
            </a:extLst>
          </p:cNvPr>
          <p:cNvSpPr>
            <a:spLocks noGrp="1"/>
          </p:cNvSpPr>
          <p:nvPr>
            <p:ph type="title"/>
          </p:nvPr>
        </p:nvSpPr>
        <p:spPr>
          <a:xfrm>
            <a:off x="838200" y="365125"/>
            <a:ext cx="10571922" cy="732155"/>
          </a:xfrm>
        </p:spPr>
        <p:txBody>
          <a:bodyPr/>
          <a:lstStyle/>
          <a:p>
            <a:r>
              <a:rPr lang="en-US" dirty="0">
                <a:solidFill>
                  <a:schemeClr val="bg1"/>
                </a:solidFill>
              </a:rPr>
              <a:t>Recent Announcement on AI</a:t>
            </a:r>
          </a:p>
        </p:txBody>
      </p:sp>
      <p:pic>
        <p:nvPicPr>
          <p:cNvPr id="5" name="Content Placeholder 4">
            <a:extLst>
              <a:ext uri="{FF2B5EF4-FFF2-40B4-BE49-F238E27FC236}">
                <a16:creationId xmlns:a16="http://schemas.microsoft.com/office/drawing/2014/main" id="{BDF08479-EFDE-02EC-C3BF-CBD6AE9FF6AB}"/>
              </a:ext>
            </a:extLst>
          </p:cNvPr>
          <p:cNvPicPr>
            <a:picLocks noGrp="1" noChangeAspect="1"/>
          </p:cNvPicPr>
          <p:nvPr>
            <p:ph idx="1"/>
          </p:nvPr>
        </p:nvPicPr>
        <p:blipFill>
          <a:blip r:embed="rId2"/>
          <a:stretch>
            <a:fillRect/>
          </a:stretch>
        </p:blipFill>
        <p:spPr>
          <a:xfrm>
            <a:off x="838201" y="1276029"/>
            <a:ext cx="10515600" cy="2810696"/>
          </a:xfrm>
        </p:spPr>
      </p:pic>
      <p:sp>
        <p:nvSpPr>
          <p:cNvPr id="6" name="Content Placeholder 2">
            <a:extLst>
              <a:ext uri="{FF2B5EF4-FFF2-40B4-BE49-F238E27FC236}">
                <a16:creationId xmlns:a16="http://schemas.microsoft.com/office/drawing/2014/main" id="{664E5D67-C63F-50C4-4799-27D70F92C1FD}"/>
              </a:ext>
            </a:extLst>
          </p:cNvPr>
          <p:cNvSpPr txBox="1">
            <a:spLocks/>
          </p:cNvSpPr>
          <p:nvPr/>
        </p:nvSpPr>
        <p:spPr>
          <a:xfrm>
            <a:off x="838199" y="3880237"/>
            <a:ext cx="10643483" cy="2296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NIH will not consider applications that are either substantially developed by AI, or contain sections substantially developed by AI, to be original ideas of applicants.</a:t>
            </a:r>
          </a:p>
          <a:p>
            <a:r>
              <a:rPr lang="en-US" sz="2400" dirty="0"/>
              <a:t>NIH will only accept </a:t>
            </a:r>
            <a:r>
              <a:rPr lang="en-US" sz="2400" u="sng" dirty="0"/>
              <a:t>six new, renewal, resubmission, or revision applications </a:t>
            </a:r>
            <a:r>
              <a:rPr lang="en-US" sz="2400" dirty="0"/>
              <a:t>from an individual Principal Investigator/Program Director or Multiple Principal Investigator for all council rounds in</a:t>
            </a:r>
            <a:r>
              <a:rPr lang="en-US" sz="2400" u="sng" dirty="0"/>
              <a:t> a calendar year</a:t>
            </a:r>
            <a:r>
              <a:rPr lang="en-US" sz="2400" dirty="0"/>
              <a:t>.</a:t>
            </a:r>
          </a:p>
        </p:txBody>
      </p:sp>
    </p:spTree>
    <p:extLst>
      <p:ext uri="{BB962C8B-B14F-4D97-AF65-F5344CB8AC3E}">
        <p14:creationId xmlns:p14="http://schemas.microsoft.com/office/powerpoint/2010/main" val="9648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96365" y="1524000"/>
            <a:ext cx="3169454" cy="906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F8C933-A3A4-690C-5E55-970836D344B0}"/>
              </a:ext>
            </a:extLst>
          </p:cNvPr>
          <p:cNvSpPr txBox="1">
            <a:spLocks/>
          </p:cNvSpPr>
          <p:nvPr/>
        </p:nvSpPr>
        <p:spPr>
          <a:xfrm>
            <a:off x="78658" y="275304"/>
            <a:ext cx="12192000" cy="6096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Calibri" pitchFamily="34" charset="0"/>
                <a:ea typeface="+mj-ea"/>
                <a:cs typeface="+mj-cs"/>
              </a:rPr>
              <a:t>All Research Interests Welcomed (and Needed)! </a:t>
            </a:r>
          </a:p>
        </p:txBody>
      </p:sp>
      <p:pic>
        <p:nvPicPr>
          <p:cNvPr id="2050" name="Picture 2" descr="Equality, diversity and inclusion in ...">
            <a:extLst>
              <a:ext uri="{FF2B5EF4-FFF2-40B4-BE49-F238E27FC236}">
                <a16:creationId xmlns:a16="http://schemas.microsoft.com/office/drawing/2014/main" id="{1C9B0D76-1333-505C-6A83-58E15F355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338" y="1312602"/>
            <a:ext cx="5188454" cy="2781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1A04FA-79A1-A781-5252-7214BC56B94F}"/>
              </a:ext>
            </a:extLst>
          </p:cNvPr>
          <p:cNvSpPr/>
          <p:nvPr/>
        </p:nvSpPr>
        <p:spPr>
          <a:xfrm>
            <a:off x="6244076" y="5513155"/>
            <a:ext cx="5821017" cy="1272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Graphic 6" descr="DNA with solid fill">
            <a:extLst>
              <a:ext uri="{FF2B5EF4-FFF2-40B4-BE49-F238E27FC236}">
                <a16:creationId xmlns:a16="http://schemas.microsoft.com/office/drawing/2014/main" id="{26E58DF7-4143-0010-D52B-ED8BA165D5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7544" y="1312458"/>
            <a:ext cx="772836" cy="772836"/>
          </a:xfrm>
          <a:prstGeom prst="rect">
            <a:avLst/>
          </a:prstGeom>
        </p:spPr>
      </p:pic>
      <p:pic>
        <p:nvPicPr>
          <p:cNvPr id="11" name="Graphic 10" descr="Research with solid fill">
            <a:extLst>
              <a:ext uri="{FF2B5EF4-FFF2-40B4-BE49-F238E27FC236}">
                <a16:creationId xmlns:a16="http://schemas.microsoft.com/office/drawing/2014/main" id="{BA7A3330-6102-DF47-C87F-763E11B62C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23267" y="1242242"/>
            <a:ext cx="772836" cy="772836"/>
          </a:xfrm>
          <a:prstGeom prst="rect">
            <a:avLst/>
          </a:prstGeom>
        </p:spPr>
      </p:pic>
      <p:pic>
        <p:nvPicPr>
          <p:cNvPr id="13" name="Graphic 12" descr="Microscope with solid fill">
            <a:extLst>
              <a:ext uri="{FF2B5EF4-FFF2-40B4-BE49-F238E27FC236}">
                <a16:creationId xmlns:a16="http://schemas.microsoft.com/office/drawing/2014/main" id="{4DD254C2-E8F6-7585-94FF-B2BAB8D84A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7603" y="1242242"/>
            <a:ext cx="772836" cy="772836"/>
          </a:xfrm>
          <a:prstGeom prst="rect">
            <a:avLst/>
          </a:prstGeom>
        </p:spPr>
      </p:pic>
      <p:pic>
        <p:nvPicPr>
          <p:cNvPr id="15" name="Graphic 14" descr="Stethoscope with solid fill">
            <a:extLst>
              <a:ext uri="{FF2B5EF4-FFF2-40B4-BE49-F238E27FC236}">
                <a16:creationId xmlns:a16="http://schemas.microsoft.com/office/drawing/2014/main" id="{520480AE-34BB-0E35-88C1-20FF10F451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49092" y="1282834"/>
            <a:ext cx="772836" cy="772836"/>
          </a:xfrm>
          <a:prstGeom prst="rect">
            <a:avLst/>
          </a:prstGeom>
        </p:spPr>
      </p:pic>
      <p:pic>
        <p:nvPicPr>
          <p:cNvPr id="17" name="Graphic 16" descr="Flask with solid fill">
            <a:extLst>
              <a:ext uri="{FF2B5EF4-FFF2-40B4-BE49-F238E27FC236}">
                <a16:creationId xmlns:a16="http://schemas.microsoft.com/office/drawing/2014/main" id="{0B9A3578-7FBD-FA83-E9BD-31D863C5FF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58070" y="1291496"/>
            <a:ext cx="772836" cy="772836"/>
          </a:xfrm>
          <a:prstGeom prst="rect">
            <a:avLst/>
          </a:prstGeom>
        </p:spPr>
      </p:pic>
      <p:sp>
        <p:nvSpPr>
          <p:cNvPr id="18" name="TextBox 17">
            <a:extLst>
              <a:ext uri="{FF2B5EF4-FFF2-40B4-BE49-F238E27FC236}">
                <a16:creationId xmlns:a16="http://schemas.microsoft.com/office/drawing/2014/main" id="{57F002D7-C15D-2406-9293-92244EC358CD}"/>
              </a:ext>
            </a:extLst>
          </p:cNvPr>
          <p:cNvSpPr txBox="1"/>
          <p:nvPr/>
        </p:nvSpPr>
        <p:spPr>
          <a:xfrm>
            <a:off x="88964" y="1513713"/>
            <a:ext cx="1127228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You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don’t have to be </a:t>
            </a: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 urologist or from a “traditional”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urology training or research background for a career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urologic disease research!</a:t>
            </a:r>
          </a:p>
        </p:txBody>
      </p:sp>
      <p:sp>
        <p:nvSpPr>
          <p:cNvPr id="19" name="TextBox 18">
            <a:extLst>
              <a:ext uri="{FF2B5EF4-FFF2-40B4-BE49-F238E27FC236}">
                <a16:creationId xmlns:a16="http://schemas.microsoft.com/office/drawing/2014/main" id="{C222B2E3-DAA4-1F3E-99A7-F6E6108F1AA9}"/>
              </a:ext>
            </a:extLst>
          </p:cNvPr>
          <p:cNvSpPr txBox="1"/>
          <p:nvPr/>
        </p:nvSpPr>
        <p:spPr>
          <a:xfrm>
            <a:off x="48841" y="2849628"/>
            <a:ext cx="1127228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Understanding and developing treatments for urologic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disease require a </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Multi-disciplinary approach</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(*collaboration among diverse scientific backgrounds)</a:t>
            </a:r>
          </a:p>
        </p:txBody>
      </p:sp>
      <p:grpSp>
        <p:nvGrpSpPr>
          <p:cNvPr id="2060" name="Group 2059">
            <a:extLst>
              <a:ext uri="{FF2B5EF4-FFF2-40B4-BE49-F238E27FC236}">
                <a16:creationId xmlns:a16="http://schemas.microsoft.com/office/drawing/2014/main" id="{4A12E212-D5CE-C7B7-84E6-1F0EC58668E3}"/>
              </a:ext>
            </a:extLst>
          </p:cNvPr>
          <p:cNvGrpSpPr/>
          <p:nvPr/>
        </p:nvGrpSpPr>
        <p:grpSpPr>
          <a:xfrm>
            <a:off x="4233383" y="4323644"/>
            <a:ext cx="3558843" cy="2295774"/>
            <a:chOff x="4351367" y="4174440"/>
            <a:chExt cx="3558843" cy="2295774"/>
          </a:xfrm>
        </p:grpSpPr>
        <p:pic>
          <p:nvPicPr>
            <p:cNvPr id="2052" name="Picture 4" descr="Urinary System Structures">
              <a:extLst>
                <a:ext uri="{FF2B5EF4-FFF2-40B4-BE49-F238E27FC236}">
                  <a16:creationId xmlns:a16="http://schemas.microsoft.com/office/drawing/2014/main" id="{79D5EED4-504C-46D1-EC42-34880A08993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99835" y="4174440"/>
              <a:ext cx="3461908" cy="20675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78B72D6D-34A9-C1ED-002F-C10BE6F7C526}"/>
                </a:ext>
              </a:extLst>
            </p:cNvPr>
            <p:cNvSpPr/>
            <p:nvPr/>
          </p:nvSpPr>
          <p:spPr>
            <a:xfrm>
              <a:off x="4351367" y="5971412"/>
              <a:ext cx="3558843" cy="498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218D29E1-AD7F-A384-345F-9A0E40C2B380}"/>
              </a:ext>
            </a:extLst>
          </p:cNvPr>
          <p:cNvSpPr txBox="1"/>
          <p:nvPr/>
        </p:nvSpPr>
        <p:spPr>
          <a:xfrm>
            <a:off x="541716" y="4237393"/>
            <a:ext cx="2883162"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Mathematics/Statistics</a:t>
            </a:r>
          </a:p>
        </p:txBody>
      </p:sp>
      <p:sp>
        <p:nvSpPr>
          <p:cNvPr id="25" name="TextBox 24">
            <a:extLst>
              <a:ext uri="{FF2B5EF4-FFF2-40B4-BE49-F238E27FC236}">
                <a16:creationId xmlns:a16="http://schemas.microsoft.com/office/drawing/2014/main" id="{549EA978-DD14-5D3C-26A6-82DEBB6AE80B}"/>
              </a:ext>
            </a:extLst>
          </p:cNvPr>
          <p:cNvSpPr txBox="1"/>
          <p:nvPr/>
        </p:nvSpPr>
        <p:spPr>
          <a:xfrm>
            <a:off x="1387834" y="4926411"/>
            <a:ext cx="2305439"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Molecular Biology</a:t>
            </a:r>
          </a:p>
        </p:txBody>
      </p:sp>
      <p:sp>
        <p:nvSpPr>
          <p:cNvPr id="26" name="TextBox 25">
            <a:extLst>
              <a:ext uri="{FF2B5EF4-FFF2-40B4-BE49-F238E27FC236}">
                <a16:creationId xmlns:a16="http://schemas.microsoft.com/office/drawing/2014/main" id="{676532A7-ADD1-2E87-B4B6-4BB8B4F6397F}"/>
              </a:ext>
            </a:extLst>
          </p:cNvPr>
          <p:cNvSpPr txBox="1"/>
          <p:nvPr/>
        </p:nvSpPr>
        <p:spPr>
          <a:xfrm>
            <a:off x="1528424" y="5615429"/>
            <a:ext cx="1861151"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Biotechnology</a:t>
            </a:r>
          </a:p>
        </p:txBody>
      </p:sp>
      <p:sp>
        <p:nvSpPr>
          <p:cNvPr id="27" name="TextBox 26">
            <a:extLst>
              <a:ext uri="{FF2B5EF4-FFF2-40B4-BE49-F238E27FC236}">
                <a16:creationId xmlns:a16="http://schemas.microsoft.com/office/drawing/2014/main" id="{5EE10A3C-079D-E40C-1C1C-CBEB5B6A2E49}"/>
              </a:ext>
            </a:extLst>
          </p:cNvPr>
          <p:cNvSpPr txBox="1"/>
          <p:nvPr/>
        </p:nvSpPr>
        <p:spPr>
          <a:xfrm>
            <a:off x="2459000" y="6262196"/>
            <a:ext cx="1728102"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Microbiology</a:t>
            </a:r>
          </a:p>
        </p:txBody>
      </p:sp>
      <p:sp>
        <p:nvSpPr>
          <p:cNvPr id="28" name="TextBox 27">
            <a:extLst>
              <a:ext uri="{FF2B5EF4-FFF2-40B4-BE49-F238E27FC236}">
                <a16:creationId xmlns:a16="http://schemas.microsoft.com/office/drawing/2014/main" id="{D8A2BBF3-5D14-7117-3647-31E1E98FEF72}"/>
              </a:ext>
            </a:extLst>
          </p:cNvPr>
          <p:cNvSpPr txBox="1"/>
          <p:nvPr/>
        </p:nvSpPr>
        <p:spPr>
          <a:xfrm>
            <a:off x="8360101" y="4294760"/>
            <a:ext cx="1564852"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Engineering</a:t>
            </a:r>
          </a:p>
        </p:txBody>
      </p:sp>
      <p:sp>
        <p:nvSpPr>
          <p:cNvPr id="29" name="TextBox 28">
            <a:extLst>
              <a:ext uri="{FF2B5EF4-FFF2-40B4-BE49-F238E27FC236}">
                <a16:creationId xmlns:a16="http://schemas.microsoft.com/office/drawing/2014/main" id="{B88ED5C7-847D-E3C0-E6F6-77D42BF74406}"/>
              </a:ext>
            </a:extLst>
          </p:cNvPr>
          <p:cNvSpPr txBox="1"/>
          <p:nvPr/>
        </p:nvSpPr>
        <p:spPr>
          <a:xfrm>
            <a:off x="8197283" y="4979669"/>
            <a:ext cx="3849067"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Clinical Medicine (lots of types)</a:t>
            </a:r>
          </a:p>
        </p:txBody>
      </p:sp>
      <p:sp>
        <p:nvSpPr>
          <p:cNvPr id="30" name="TextBox 29">
            <a:extLst>
              <a:ext uri="{FF2B5EF4-FFF2-40B4-BE49-F238E27FC236}">
                <a16:creationId xmlns:a16="http://schemas.microsoft.com/office/drawing/2014/main" id="{5DD968C4-2128-5D4C-D078-D70439FCE5FD}"/>
              </a:ext>
            </a:extLst>
          </p:cNvPr>
          <p:cNvSpPr txBox="1"/>
          <p:nvPr/>
        </p:nvSpPr>
        <p:spPr>
          <a:xfrm>
            <a:off x="8812219" y="5591537"/>
            <a:ext cx="1478610"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Psychology</a:t>
            </a:r>
          </a:p>
        </p:txBody>
      </p:sp>
      <p:sp>
        <p:nvSpPr>
          <p:cNvPr id="31" name="TextBox 30">
            <a:extLst>
              <a:ext uri="{FF2B5EF4-FFF2-40B4-BE49-F238E27FC236}">
                <a16:creationId xmlns:a16="http://schemas.microsoft.com/office/drawing/2014/main" id="{047B8325-8A71-FD76-A123-03B4B113E508}"/>
              </a:ext>
            </a:extLst>
          </p:cNvPr>
          <p:cNvSpPr txBox="1"/>
          <p:nvPr/>
        </p:nvSpPr>
        <p:spPr>
          <a:xfrm>
            <a:off x="8256034" y="6241948"/>
            <a:ext cx="1772986"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Neurobiology</a:t>
            </a:r>
          </a:p>
        </p:txBody>
      </p:sp>
      <p:sp>
        <p:nvSpPr>
          <p:cNvPr id="2048" name="TextBox 2047">
            <a:extLst>
              <a:ext uri="{FF2B5EF4-FFF2-40B4-BE49-F238E27FC236}">
                <a16:creationId xmlns:a16="http://schemas.microsoft.com/office/drawing/2014/main" id="{C6C1D1DB-DF2C-46E0-8DFD-11EA502048EB}"/>
              </a:ext>
            </a:extLst>
          </p:cNvPr>
          <p:cNvSpPr txBox="1"/>
          <p:nvPr/>
        </p:nvSpPr>
        <p:spPr>
          <a:xfrm>
            <a:off x="5352855" y="6374393"/>
            <a:ext cx="1195840"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Genetics</a:t>
            </a:r>
          </a:p>
        </p:txBody>
      </p:sp>
      <p:sp>
        <p:nvSpPr>
          <p:cNvPr id="2049" name="Arrow: Right 2048">
            <a:extLst>
              <a:ext uri="{FF2B5EF4-FFF2-40B4-BE49-F238E27FC236}">
                <a16:creationId xmlns:a16="http://schemas.microsoft.com/office/drawing/2014/main" id="{086422DA-C0F0-06E0-0FDF-5691836A3CD4}"/>
              </a:ext>
            </a:extLst>
          </p:cNvPr>
          <p:cNvSpPr/>
          <p:nvPr/>
        </p:nvSpPr>
        <p:spPr>
          <a:xfrm rot="589241">
            <a:off x="3408989" y="4390348"/>
            <a:ext cx="780422"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1" name="Arrow: Right 2050">
            <a:extLst>
              <a:ext uri="{FF2B5EF4-FFF2-40B4-BE49-F238E27FC236}">
                <a16:creationId xmlns:a16="http://schemas.microsoft.com/office/drawing/2014/main" id="{1961EF1C-07F1-C28D-34B2-421BAB6AFA28}"/>
              </a:ext>
            </a:extLst>
          </p:cNvPr>
          <p:cNvSpPr/>
          <p:nvPr/>
        </p:nvSpPr>
        <p:spPr>
          <a:xfrm>
            <a:off x="3693273" y="5015032"/>
            <a:ext cx="526018"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3" name="Arrow: Right 2052">
            <a:extLst>
              <a:ext uri="{FF2B5EF4-FFF2-40B4-BE49-F238E27FC236}">
                <a16:creationId xmlns:a16="http://schemas.microsoft.com/office/drawing/2014/main" id="{2F36DFA1-B4B3-7FF3-E3E5-3DC1B20E0F55}"/>
              </a:ext>
            </a:extLst>
          </p:cNvPr>
          <p:cNvSpPr/>
          <p:nvPr/>
        </p:nvSpPr>
        <p:spPr>
          <a:xfrm rot="21143299">
            <a:off x="3364734" y="5680301"/>
            <a:ext cx="847316"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4" name="Arrow: Right 2053">
            <a:extLst>
              <a:ext uri="{FF2B5EF4-FFF2-40B4-BE49-F238E27FC236}">
                <a16:creationId xmlns:a16="http://schemas.microsoft.com/office/drawing/2014/main" id="{2EFCCC26-976B-C9E7-30AB-092C0824FB9D}"/>
              </a:ext>
            </a:extLst>
          </p:cNvPr>
          <p:cNvSpPr/>
          <p:nvPr/>
        </p:nvSpPr>
        <p:spPr>
          <a:xfrm rot="19726756">
            <a:off x="4104133" y="6228090"/>
            <a:ext cx="627774"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5" name="Arrow: Right 2054">
            <a:extLst>
              <a:ext uri="{FF2B5EF4-FFF2-40B4-BE49-F238E27FC236}">
                <a16:creationId xmlns:a16="http://schemas.microsoft.com/office/drawing/2014/main" id="{350E3DAA-D54D-D701-E5F5-393AC87049D0}"/>
              </a:ext>
            </a:extLst>
          </p:cNvPr>
          <p:cNvSpPr/>
          <p:nvPr/>
        </p:nvSpPr>
        <p:spPr>
          <a:xfrm rot="10240717">
            <a:off x="7797640" y="4428438"/>
            <a:ext cx="575938"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6" name="Arrow: Right 2055">
            <a:extLst>
              <a:ext uri="{FF2B5EF4-FFF2-40B4-BE49-F238E27FC236}">
                <a16:creationId xmlns:a16="http://schemas.microsoft.com/office/drawing/2014/main" id="{B2D9AFE9-39F2-7DF8-4442-433FFE528C7D}"/>
              </a:ext>
            </a:extLst>
          </p:cNvPr>
          <p:cNvSpPr/>
          <p:nvPr/>
        </p:nvSpPr>
        <p:spPr>
          <a:xfrm rot="12589226">
            <a:off x="7693969" y="6228678"/>
            <a:ext cx="645512"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Arrow: Right 2056">
            <a:extLst>
              <a:ext uri="{FF2B5EF4-FFF2-40B4-BE49-F238E27FC236}">
                <a16:creationId xmlns:a16="http://schemas.microsoft.com/office/drawing/2014/main" id="{E36EFE49-B2CD-39B1-0DD7-4CFDC9376438}"/>
              </a:ext>
            </a:extLst>
          </p:cNvPr>
          <p:cNvSpPr/>
          <p:nvPr/>
        </p:nvSpPr>
        <p:spPr>
          <a:xfrm rot="10995884">
            <a:off x="7877715" y="5617841"/>
            <a:ext cx="936403"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 name="Arrow: Right 2057">
            <a:extLst>
              <a:ext uri="{FF2B5EF4-FFF2-40B4-BE49-F238E27FC236}">
                <a16:creationId xmlns:a16="http://schemas.microsoft.com/office/drawing/2014/main" id="{E40D7384-2930-DC66-2A84-A36E9C7D7A63}"/>
              </a:ext>
            </a:extLst>
          </p:cNvPr>
          <p:cNvSpPr/>
          <p:nvPr/>
        </p:nvSpPr>
        <p:spPr>
          <a:xfrm rot="16200000">
            <a:off x="5899534" y="6132008"/>
            <a:ext cx="225275" cy="259496"/>
          </a:xfrm>
          <a:prstGeom prst="rightArrow">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9" name="Arrow: Right 2058">
            <a:extLst>
              <a:ext uri="{FF2B5EF4-FFF2-40B4-BE49-F238E27FC236}">
                <a16:creationId xmlns:a16="http://schemas.microsoft.com/office/drawing/2014/main" id="{03FC6E7C-5974-02B4-A0D4-99349D73B581}"/>
              </a:ext>
            </a:extLst>
          </p:cNvPr>
          <p:cNvSpPr/>
          <p:nvPr/>
        </p:nvSpPr>
        <p:spPr>
          <a:xfrm rot="10800000">
            <a:off x="7762232" y="5090096"/>
            <a:ext cx="435051" cy="259496"/>
          </a:xfrm>
          <a:prstGeom prst="rightArrow">
            <a:avLst>
              <a:gd name="adj1" fmla="val 50000"/>
              <a:gd name="adj2" fmla="val 50000"/>
            </a:avLst>
          </a:prstGeom>
          <a:solidFill>
            <a:schemeClr val="accent1">
              <a:lumMod val="40000"/>
              <a:lumOff val="6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5524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181BC-DE1B-2A24-2080-0377D151BAE1}"/>
              </a:ext>
            </a:extLst>
          </p:cNvPr>
          <p:cNvPicPr>
            <a:picLocks noChangeAspect="1"/>
          </p:cNvPicPr>
          <p:nvPr/>
        </p:nvPicPr>
        <p:blipFill>
          <a:blip r:embed="rId2"/>
          <a:stretch>
            <a:fillRect/>
          </a:stretch>
        </p:blipFill>
        <p:spPr>
          <a:xfrm>
            <a:off x="205409" y="1401419"/>
            <a:ext cx="5890591" cy="4890052"/>
          </a:xfrm>
          <a:prstGeom prst="rect">
            <a:avLst/>
          </a:prstGeom>
        </p:spPr>
      </p:pic>
      <p:sp>
        <p:nvSpPr>
          <p:cNvPr id="6" name="Rectangle 5">
            <a:extLst>
              <a:ext uri="{FF2B5EF4-FFF2-40B4-BE49-F238E27FC236}">
                <a16:creationId xmlns:a16="http://schemas.microsoft.com/office/drawing/2014/main" id="{3609D95B-019D-EA8D-C861-103100A78BCD}"/>
              </a:ext>
            </a:extLst>
          </p:cNvPr>
          <p:cNvSpPr/>
          <p:nvPr/>
        </p:nvSpPr>
        <p:spPr>
          <a:xfrm>
            <a:off x="6370983" y="5675243"/>
            <a:ext cx="5615608" cy="1093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5252DDF-DF86-737E-C9B8-CD225B100554}"/>
              </a:ext>
            </a:extLst>
          </p:cNvPr>
          <p:cNvSpPr txBox="1"/>
          <p:nvPr/>
        </p:nvSpPr>
        <p:spPr>
          <a:xfrm>
            <a:off x="496586" y="6387957"/>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NIDDK CR: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https://repository.niddk.nih.gov/home/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1">
            <a:extLst>
              <a:ext uri="{FF2B5EF4-FFF2-40B4-BE49-F238E27FC236}">
                <a16:creationId xmlns:a16="http://schemas.microsoft.com/office/drawing/2014/main" id="{2B19C10D-DBD6-5934-8497-9CCE70F12FDC}"/>
              </a:ext>
            </a:extLst>
          </p:cNvPr>
          <p:cNvSpPr txBox="1">
            <a:spLocks noChangeArrowheads="1"/>
          </p:cNvSpPr>
          <p:nvPr/>
        </p:nvSpPr>
        <p:spPr>
          <a:xfrm>
            <a:off x="2732696" y="141852"/>
            <a:ext cx="11906738" cy="957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0" kern="1200" cap="all" baseline="0">
                <a:solidFill>
                  <a:srgbClr val="453881"/>
                </a:solidFill>
                <a:latin typeface="Gotham"/>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The NIDDK Central Repository</a:t>
            </a:r>
          </a:p>
        </p:txBody>
      </p:sp>
      <p:sp>
        <p:nvSpPr>
          <p:cNvPr id="10" name="TextBox 9">
            <a:extLst>
              <a:ext uri="{FF2B5EF4-FFF2-40B4-BE49-F238E27FC236}">
                <a16:creationId xmlns:a16="http://schemas.microsoft.com/office/drawing/2014/main" id="{6F83FF0E-54F4-DD9C-655E-1D5B6DF31615}"/>
              </a:ext>
            </a:extLst>
          </p:cNvPr>
          <p:cNvSpPr txBox="1"/>
          <p:nvPr/>
        </p:nvSpPr>
        <p:spPr>
          <a:xfrm>
            <a:off x="6259919" y="2292182"/>
            <a:ext cx="5788316"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Receive access to archived clinical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and diverse, associated biospecimens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other materials from large, multi-site NIDDK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clinical trials and studies </a:t>
            </a:r>
          </a:p>
        </p:txBody>
      </p:sp>
      <p:sp>
        <p:nvSpPr>
          <p:cNvPr id="11" name="TextBox 10">
            <a:extLst>
              <a:ext uri="{FF2B5EF4-FFF2-40B4-BE49-F238E27FC236}">
                <a16:creationId xmlns:a16="http://schemas.microsoft.com/office/drawing/2014/main" id="{F3928050-46A5-9120-0177-753E31F30A18}"/>
              </a:ext>
            </a:extLst>
          </p:cNvPr>
          <p:cNvSpPr txBox="1"/>
          <p:nvPr/>
        </p:nvSpPr>
        <p:spPr>
          <a:xfrm>
            <a:off x="6259919" y="4152462"/>
            <a:ext cx="565347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What’s There? </a:t>
            </a: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Searchable for study names,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resources categories, and key words </a:t>
            </a:r>
          </a:p>
        </p:txBody>
      </p:sp>
      <p:sp>
        <p:nvSpPr>
          <p:cNvPr id="12" name="TextBox 11">
            <a:extLst>
              <a:ext uri="{FF2B5EF4-FFF2-40B4-BE49-F238E27FC236}">
                <a16:creationId xmlns:a16="http://schemas.microsoft.com/office/drawing/2014/main" id="{2D47C718-AC4F-A7D3-A047-E2FBFC175C83}"/>
              </a:ext>
            </a:extLst>
          </p:cNvPr>
          <p:cNvSpPr txBox="1"/>
          <p:nvPr/>
        </p:nvSpPr>
        <p:spPr>
          <a:xfrm>
            <a:off x="6269694" y="1524952"/>
            <a:ext cx="5544082" cy="584775"/>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Jumpstart Your Research Study! </a:t>
            </a:r>
          </a:p>
        </p:txBody>
      </p:sp>
      <p:sp>
        <p:nvSpPr>
          <p:cNvPr id="13" name="TextBox 12">
            <a:extLst>
              <a:ext uri="{FF2B5EF4-FFF2-40B4-BE49-F238E27FC236}">
                <a16:creationId xmlns:a16="http://schemas.microsoft.com/office/drawing/2014/main" id="{452BD6A2-5297-C228-E55F-68BC1BE7557C}"/>
              </a:ext>
            </a:extLst>
          </p:cNvPr>
          <p:cNvSpPr txBox="1"/>
          <p:nvPr/>
        </p:nvSpPr>
        <p:spPr>
          <a:xfrm>
            <a:off x="6259919" y="5274079"/>
            <a:ext cx="516365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a:t>
            </a: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Pathways/Processes for Data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Biospecimen Requests </a:t>
            </a:r>
          </a:p>
        </p:txBody>
      </p:sp>
    </p:spTree>
    <p:extLst>
      <p:ext uri="{BB962C8B-B14F-4D97-AF65-F5344CB8AC3E}">
        <p14:creationId xmlns:p14="http://schemas.microsoft.com/office/powerpoint/2010/main" val="217066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E421-0161-B277-4C12-51212BCCD122}"/>
              </a:ext>
            </a:extLst>
          </p:cNvPr>
          <p:cNvSpPr>
            <a:spLocks noGrp="1"/>
          </p:cNvSpPr>
          <p:nvPr>
            <p:ph type="title"/>
          </p:nvPr>
        </p:nvSpPr>
        <p:spPr>
          <a:xfrm>
            <a:off x="838200" y="365125"/>
            <a:ext cx="10515600" cy="757325"/>
          </a:xfrm>
        </p:spPr>
        <p:txBody>
          <a:bodyPr/>
          <a:lstStyle/>
          <a:p>
            <a:r>
              <a:rPr lang="en-US" dirty="0">
                <a:solidFill>
                  <a:schemeClr val="bg1"/>
                </a:solidFill>
              </a:rPr>
              <a:t>Opportunities: Data Repository</a:t>
            </a:r>
          </a:p>
        </p:txBody>
      </p:sp>
      <p:sp>
        <p:nvSpPr>
          <p:cNvPr id="3" name="Content Placeholder 2">
            <a:extLst>
              <a:ext uri="{FF2B5EF4-FFF2-40B4-BE49-F238E27FC236}">
                <a16:creationId xmlns:a16="http://schemas.microsoft.com/office/drawing/2014/main" id="{5D6C7D91-61CE-BB24-99D6-09036C4057FD}"/>
              </a:ext>
            </a:extLst>
          </p:cNvPr>
          <p:cNvSpPr>
            <a:spLocks noGrp="1"/>
          </p:cNvSpPr>
          <p:nvPr>
            <p:ph idx="1"/>
          </p:nvPr>
        </p:nvSpPr>
        <p:spPr/>
        <p:txBody>
          <a:bodyPr/>
          <a:lstStyle/>
          <a:p>
            <a:r>
              <a:rPr lang="en-US" dirty="0"/>
              <a:t>NIDDK Data Repository – clinical data,  biospecimens</a:t>
            </a:r>
          </a:p>
        </p:txBody>
      </p:sp>
      <p:pic>
        <p:nvPicPr>
          <p:cNvPr id="4" name="Picture 3">
            <a:extLst>
              <a:ext uri="{FF2B5EF4-FFF2-40B4-BE49-F238E27FC236}">
                <a16:creationId xmlns:a16="http://schemas.microsoft.com/office/drawing/2014/main" id="{6CDD3032-EA11-3C2B-66EC-91CF38A32AAC}"/>
              </a:ext>
            </a:extLst>
          </p:cNvPr>
          <p:cNvPicPr>
            <a:picLocks noChangeAspect="1"/>
          </p:cNvPicPr>
          <p:nvPr/>
        </p:nvPicPr>
        <p:blipFill>
          <a:blip r:embed="rId2"/>
          <a:stretch>
            <a:fillRect/>
          </a:stretch>
        </p:blipFill>
        <p:spPr>
          <a:xfrm>
            <a:off x="2335610" y="4386631"/>
            <a:ext cx="2019265" cy="1137287"/>
          </a:xfrm>
          <a:prstGeom prst="rect">
            <a:avLst/>
          </a:prstGeom>
        </p:spPr>
      </p:pic>
      <p:pic>
        <p:nvPicPr>
          <p:cNvPr id="5" name="Picture 4">
            <a:extLst>
              <a:ext uri="{FF2B5EF4-FFF2-40B4-BE49-F238E27FC236}">
                <a16:creationId xmlns:a16="http://schemas.microsoft.com/office/drawing/2014/main" id="{B3BAE96B-B5A6-64BA-5674-9E61BC84873A}"/>
              </a:ext>
            </a:extLst>
          </p:cNvPr>
          <p:cNvPicPr>
            <a:picLocks noChangeAspect="1"/>
          </p:cNvPicPr>
          <p:nvPr/>
        </p:nvPicPr>
        <p:blipFill>
          <a:blip r:embed="rId3"/>
          <a:stretch>
            <a:fillRect/>
          </a:stretch>
        </p:blipFill>
        <p:spPr>
          <a:xfrm>
            <a:off x="6203577" y="4520638"/>
            <a:ext cx="2208919" cy="1084423"/>
          </a:xfrm>
          <a:prstGeom prst="rect">
            <a:avLst/>
          </a:prstGeom>
        </p:spPr>
      </p:pic>
      <p:pic>
        <p:nvPicPr>
          <p:cNvPr id="6" name="Picture 5" descr="Logo">
            <a:extLst>
              <a:ext uri="{FF2B5EF4-FFF2-40B4-BE49-F238E27FC236}">
                <a16:creationId xmlns:a16="http://schemas.microsoft.com/office/drawing/2014/main" id="{3D8C6B2C-C9FB-D131-EF7F-8E6D98ACE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256" y="2712667"/>
            <a:ext cx="2410619" cy="1084423"/>
          </a:xfrm>
          <a:prstGeom prst="rect">
            <a:avLst/>
          </a:prstGeom>
        </p:spPr>
      </p:pic>
      <p:pic>
        <p:nvPicPr>
          <p:cNvPr id="7" name="object 5">
            <a:extLst>
              <a:ext uri="{FF2B5EF4-FFF2-40B4-BE49-F238E27FC236}">
                <a16:creationId xmlns:a16="http://schemas.microsoft.com/office/drawing/2014/main" id="{5F5723EA-C2ED-EC9C-BB70-8B9827C98D4E}"/>
              </a:ext>
            </a:extLst>
          </p:cNvPr>
          <p:cNvPicPr/>
          <p:nvPr/>
        </p:nvPicPr>
        <p:blipFill>
          <a:blip r:embed="rId5" cstate="print"/>
          <a:stretch>
            <a:fillRect/>
          </a:stretch>
        </p:blipFill>
        <p:spPr>
          <a:xfrm>
            <a:off x="6646770" y="2578451"/>
            <a:ext cx="1483895" cy="1239012"/>
          </a:xfrm>
          <a:prstGeom prst="rect">
            <a:avLst/>
          </a:prstGeom>
          <a:solidFill>
            <a:schemeClr val="bg1"/>
          </a:solidFill>
        </p:spPr>
      </p:pic>
    </p:spTree>
    <p:extLst>
      <p:ext uri="{BB962C8B-B14F-4D97-AF65-F5344CB8AC3E}">
        <p14:creationId xmlns:p14="http://schemas.microsoft.com/office/powerpoint/2010/main" val="194611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8C51-D5D7-BF21-931A-68735ECADE6B}"/>
              </a:ext>
            </a:extLst>
          </p:cNvPr>
          <p:cNvSpPr>
            <a:spLocks noGrp="1"/>
          </p:cNvSpPr>
          <p:nvPr>
            <p:ph type="title"/>
          </p:nvPr>
        </p:nvSpPr>
        <p:spPr/>
        <p:txBody>
          <a:bodyPr/>
          <a:lstStyle/>
          <a:p>
            <a:r>
              <a:rPr lang="en-US" dirty="0"/>
              <a:t>Multidisciplinary – Convergence research</a:t>
            </a:r>
          </a:p>
        </p:txBody>
      </p:sp>
      <p:pic>
        <p:nvPicPr>
          <p:cNvPr id="4" name="Content Placeholder 3">
            <a:extLst>
              <a:ext uri="{FF2B5EF4-FFF2-40B4-BE49-F238E27FC236}">
                <a16:creationId xmlns:a16="http://schemas.microsoft.com/office/drawing/2014/main" id="{941BF546-A578-C606-6098-32F420AEAD26}"/>
              </a:ext>
            </a:extLst>
          </p:cNvPr>
          <p:cNvPicPr>
            <a:picLocks noGrp="1" noChangeAspect="1"/>
          </p:cNvPicPr>
          <p:nvPr>
            <p:ph idx="1"/>
          </p:nvPr>
        </p:nvPicPr>
        <p:blipFill>
          <a:blip r:embed="rId3"/>
          <a:stretch>
            <a:fillRect/>
          </a:stretch>
        </p:blipFill>
        <p:spPr>
          <a:xfrm>
            <a:off x="3601847" y="1825625"/>
            <a:ext cx="4988306" cy="4351338"/>
          </a:xfrm>
          <a:prstGeom prst="rect">
            <a:avLst/>
          </a:prstGeom>
        </p:spPr>
      </p:pic>
      <p:sp>
        <p:nvSpPr>
          <p:cNvPr id="5" name="TextBox 4">
            <a:extLst>
              <a:ext uri="{FF2B5EF4-FFF2-40B4-BE49-F238E27FC236}">
                <a16:creationId xmlns:a16="http://schemas.microsoft.com/office/drawing/2014/main" id="{B8BCBBA4-D9DA-4693-64FC-FE39EE557C65}"/>
              </a:ext>
            </a:extLst>
          </p:cNvPr>
          <p:cNvSpPr txBox="1"/>
          <p:nvPr/>
        </p:nvSpPr>
        <p:spPr>
          <a:xfrm>
            <a:off x="2223247" y="6520041"/>
            <a:ext cx="7521389" cy="276999"/>
          </a:xfrm>
          <a:prstGeom prst="rect">
            <a:avLst/>
          </a:prstGeom>
          <a:noFill/>
        </p:spPr>
        <p:txBody>
          <a:bodyPr wrap="square">
            <a:spAutoFit/>
          </a:bodyPr>
          <a:lstStyle/>
          <a:p>
            <a:r>
              <a:rPr lang="en-US" sz="1200" dirty="0"/>
              <a:t>https://research.ncsu.edu/rdo/the-difference-between-multidisciplinary-interdisciplinary-and-convergence-research/</a:t>
            </a:r>
          </a:p>
        </p:txBody>
      </p:sp>
    </p:spTree>
    <p:extLst>
      <p:ext uri="{BB962C8B-B14F-4D97-AF65-F5344CB8AC3E}">
        <p14:creationId xmlns:p14="http://schemas.microsoft.com/office/powerpoint/2010/main" val="2835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449CD-0A05-E9B3-8771-985819468FF2}"/>
              </a:ext>
            </a:extLst>
          </p:cNvPr>
          <p:cNvSpPr>
            <a:spLocks noGrp="1"/>
          </p:cNvSpPr>
          <p:nvPr>
            <p:ph type="title"/>
          </p:nvPr>
        </p:nvSpPr>
        <p:spPr>
          <a:xfrm>
            <a:off x="838200" y="365126"/>
            <a:ext cx="10515600" cy="835522"/>
          </a:xfrm>
        </p:spPr>
        <p:txBody>
          <a:bodyPr>
            <a:normAutofit/>
          </a:bodyPr>
          <a:lstStyle/>
          <a:p>
            <a:r>
              <a:rPr lang="en-US" dirty="0">
                <a:solidFill>
                  <a:schemeClr val="bg1"/>
                </a:solidFill>
              </a:rPr>
              <a:t>Think … Translational</a:t>
            </a:r>
          </a:p>
        </p:txBody>
      </p:sp>
      <p:sp>
        <p:nvSpPr>
          <p:cNvPr id="3" name="Content Placeholder 2">
            <a:extLst>
              <a:ext uri="{FF2B5EF4-FFF2-40B4-BE49-F238E27FC236}">
                <a16:creationId xmlns:a16="http://schemas.microsoft.com/office/drawing/2014/main" id="{451B53B6-ECC2-B508-F8EF-1945145C7138}"/>
              </a:ext>
            </a:extLst>
          </p:cNvPr>
          <p:cNvSpPr>
            <a:spLocks noGrp="1"/>
          </p:cNvSpPr>
          <p:nvPr>
            <p:ph idx="1"/>
          </p:nvPr>
        </p:nvSpPr>
        <p:spPr>
          <a:xfrm>
            <a:off x="838200" y="1423283"/>
            <a:ext cx="10515600" cy="4753680"/>
          </a:xfrm>
        </p:spPr>
        <p:txBody>
          <a:bodyPr/>
          <a:lstStyle/>
          <a:p>
            <a:r>
              <a:rPr lang="en-US" dirty="0"/>
              <a:t>“Bench to Bedside” – direct research towards human/clinical applicability</a:t>
            </a:r>
          </a:p>
          <a:p>
            <a:r>
              <a:rPr lang="en-US" dirty="0"/>
              <a:t>Find Clinicians to help (advisor? Formal partnership?)</a:t>
            </a:r>
          </a:p>
          <a:p>
            <a:r>
              <a:rPr lang="en-US" dirty="0"/>
              <a:t>Consider Human-based research technologies – how applicable is method to human anatomy/physiology/disease?</a:t>
            </a:r>
          </a:p>
          <a:p>
            <a:r>
              <a:rPr lang="en-US" dirty="0"/>
              <a:t>Patients as collaborators, stakeholders</a:t>
            </a:r>
          </a:p>
          <a:p>
            <a:endParaRPr lang="en-US" dirty="0"/>
          </a:p>
          <a:p>
            <a:pPr marL="0" indent="0">
              <a:buNone/>
            </a:pPr>
            <a:endParaRPr lang="en-US" dirty="0"/>
          </a:p>
        </p:txBody>
      </p:sp>
      <p:pic>
        <p:nvPicPr>
          <p:cNvPr id="5" name="Picture 4" descr="A black rat">
            <a:extLst>
              <a:ext uri="{FF2B5EF4-FFF2-40B4-BE49-F238E27FC236}">
                <a16:creationId xmlns:a16="http://schemas.microsoft.com/office/drawing/2014/main" id="{9ACB0CBD-C1F3-8785-918E-F7A3C055E39F}"/>
              </a:ext>
            </a:extLst>
          </p:cNvPr>
          <p:cNvPicPr>
            <a:picLocks noChangeAspect="1"/>
          </p:cNvPicPr>
          <p:nvPr/>
        </p:nvPicPr>
        <p:blipFill>
          <a:blip r:embed="rId2" cstate="print">
            <a:extLst>
              <a:ext uri="{28A0092B-C50C-407E-A947-70E740481C1C}">
                <a14:useLocalDpi xmlns:a14="http://schemas.microsoft.com/office/drawing/2010/main" val="0"/>
              </a:ext>
            </a:extLst>
          </a:blip>
          <a:srcRect l="24821" t="30087" r="25716" b="9392"/>
          <a:stretch/>
        </p:blipFill>
        <p:spPr>
          <a:xfrm>
            <a:off x="699715" y="4412163"/>
            <a:ext cx="2544418" cy="2075290"/>
          </a:xfrm>
          <a:prstGeom prst="rect">
            <a:avLst/>
          </a:prstGeom>
        </p:spPr>
      </p:pic>
      <p:pic>
        <p:nvPicPr>
          <p:cNvPr id="7" name="Picture 6" descr="Doctor talking to patient">
            <a:extLst>
              <a:ext uri="{FF2B5EF4-FFF2-40B4-BE49-F238E27FC236}">
                <a16:creationId xmlns:a16="http://schemas.microsoft.com/office/drawing/2014/main" id="{A5E8CAD3-349D-9E65-EDF6-C2075D8BF22D}"/>
              </a:ext>
            </a:extLst>
          </p:cNvPr>
          <p:cNvPicPr>
            <a:picLocks noChangeAspect="1"/>
          </p:cNvPicPr>
          <p:nvPr/>
        </p:nvPicPr>
        <p:blipFill>
          <a:blip r:embed="rId3" cstate="print">
            <a:extLst>
              <a:ext uri="{28A0092B-C50C-407E-A947-70E740481C1C}">
                <a14:useLocalDpi xmlns:a14="http://schemas.microsoft.com/office/drawing/2010/main" val="0"/>
              </a:ext>
            </a:extLst>
          </a:blip>
          <a:srcRect l="8856" t="11826" r="32941" b="1043"/>
          <a:stretch/>
        </p:blipFill>
        <p:spPr>
          <a:xfrm>
            <a:off x="4455048" y="4229358"/>
            <a:ext cx="2544419" cy="2539350"/>
          </a:xfrm>
          <a:prstGeom prst="rect">
            <a:avLst/>
          </a:prstGeom>
        </p:spPr>
      </p:pic>
      <p:pic>
        <p:nvPicPr>
          <p:cNvPr id="9" name="Picture 8" descr="Law books section in library">
            <a:extLst>
              <a:ext uri="{FF2B5EF4-FFF2-40B4-BE49-F238E27FC236}">
                <a16:creationId xmlns:a16="http://schemas.microsoft.com/office/drawing/2014/main" id="{A33F7A3C-7E35-AA7F-DC9E-01134AC22D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919" y="4319454"/>
            <a:ext cx="3538330" cy="2359159"/>
          </a:xfrm>
          <a:prstGeom prst="rect">
            <a:avLst/>
          </a:prstGeom>
        </p:spPr>
      </p:pic>
    </p:spTree>
    <p:extLst>
      <p:ext uri="{BB962C8B-B14F-4D97-AF65-F5344CB8AC3E}">
        <p14:creationId xmlns:p14="http://schemas.microsoft.com/office/powerpoint/2010/main" val="371047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5F145-9CEF-9F03-DAA8-D29A23B45BA0}"/>
              </a:ext>
            </a:extLst>
          </p:cNvPr>
          <p:cNvSpPr>
            <a:spLocks noGrp="1"/>
          </p:cNvSpPr>
          <p:nvPr>
            <p:ph type="title"/>
          </p:nvPr>
        </p:nvSpPr>
        <p:spPr>
          <a:xfrm>
            <a:off x="838200" y="365126"/>
            <a:ext cx="10515600" cy="787814"/>
          </a:xfrm>
        </p:spPr>
        <p:txBody>
          <a:bodyPr/>
          <a:lstStyle/>
          <a:p>
            <a:r>
              <a:rPr lang="en-US" dirty="0">
                <a:solidFill>
                  <a:schemeClr val="bg1"/>
                </a:solidFill>
              </a:rPr>
              <a:t>Bio: Stu Reynolds</a:t>
            </a:r>
          </a:p>
        </p:txBody>
      </p:sp>
      <p:sp>
        <p:nvSpPr>
          <p:cNvPr id="5" name="Content Placeholder 4">
            <a:extLst>
              <a:ext uri="{FF2B5EF4-FFF2-40B4-BE49-F238E27FC236}">
                <a16:creationId xmlns:a16="http://schemas.microsoft.com/office/drawing/2014/main" id="{7460D1EF-DC32-7E1A-1AA2-E0A5168C049E}"/>
              </a:ext>
            </a:extLst>
          </p:cNvPr>
          <p:cNvSpPr>
            <a:spLocks noGrp="1"/>
          </p:cNvSpPr>
          <p:nvPr>
            <p:ph idx="1"/>
          </p:nvPr>
        </p:nvSpPr>
        <p:spPr/>
        <p:txBody>
          <a:bodyPr>
            <a:normAutofit fontScale="92500" lnSpcReduction="20000"/>
          </a:bodyPr>
          <a:lstStyle/>
          <a:p>
            <a:r>
              <a:rPr lang="en-US" dirty="0"/>
              <a:t>Urologist, Specialist in Urogynecology and Reconstructive Pelvic Surgery</a:t>
            </a:r>
          </a:p>
          <a:p>
            <a:r>
              <a:rPr lang="en-US" dirty="0"/>
              <a:t>Previously Academic Urology (Vanderbilt University, Nashville, TN)</a:t>
            </a:r>
          </a:p>
          <a:p>
            <a:pPr lvl="1"/>
            <a:r>
              <a:rPr lang="en-US" dirty="0"/>
              <a:t>Joined NIDDK in September 2024</a:t>
            </a:r>
          </a:p>
          <a:p>
            <a:r>
              <a:rPr lang="en-US" dirty="0"/>
              <a:t>Grant/Research history:</a:t>
            </a:r>
          </a:p>
          <a:p>
            <a:pPr lvl="1"/>
            <a:r>
              <a:rPr lang="en-US" dirty="0"/>
              <a:t>Institutional Career Development Award (MPH degree)</a:t>
            </a:r>
          </a:p>
          <a:p>
            <a:pPr lvl="1"/>
            <a:r>
              <a:rPr lang="en-US" dirty="0"/>
              <a:t>Individual Career Development Award (K23)</a:t>
            </a:r>
          </a:p>
          <a:p>
            <a:pPr lvl="1"/>
            <a:r>
              <a:rPr lang="en-US" dirty="0"/>
              <a:t>Loan Repayment Program (&gt;$150K pay-off)</a:t>
            </a:r>
          </a:p>
          <a:p>
            <a:pPr lvl="1"/>
            <a:r>
              <a:rPr lang="en-US" dirty="0"/>
              <a:t>R01s</a:t>
            </a:r>
          </a:p>
          <a:p>
            <a:r>
              <a:rPr lang="en-US" dirty="0"/>
              <a:t>Research foci:  </a:t>
            </a:r>
          </a:p>
          <a:p>
            <a:pPr lvl="1"/>
            <a:r>
              <a:rPr lang="en-US" dirty="0"/>
              <a:t>Topic: OAB: Biopsychosocial impacts and underlying pain mechanisms</a:t>
            </a:r>
          </a:p>
          <a:p>
            <a:pPr lvl="1"/>
            <a:r>
              <a:rPr lang="en-US" dirty="0"/>
              <a:t>Goal:  applied (basic) research in humans</a:t>
            </a:r>
          </a:p>
          <a:p>
            <a:endParaRPr lang="en-US" dirty="0"/>
          </a:p>
        </p:txBody>
      </p:sp>
      <p:pic>
        <p:nvPicPr>
          <p:cNvPr id="2" name="Picture 1">
            <a:extLst>
              <a:ext uri="{FF2B5EF4-FFF2-40B4-BE49-F238E27FC236}">
                <a16:creationId xmlns:a16="http://schemas.microsoft.com/office/drawing/2014/main" id="{5D52D35E-C8B5-619E-157A-882F26807D72}"/>
              </a:ext>
            </a:extLst>
          </p:cNvPr>
          <p:cNvPicPr>
            <a:picLocks noChangeAspect="1"/>
          </p:cNvPicPr>
          <p:nvPr/>
        </p:nvPicPr>
        <p:blipFill>
          <a:blip r:embed="rId2"/>
          <a:stretch>
            <a:fillRect/>
          </a:stretch>
        </p:blipFill>
        <p:spPr>
          <a:xfrm>
            <a:off x="10634786" y="1234440"/>
            <a:ext cx="1313421" cy="1532325"/>
          </a:xfrm>
          <a:prstGeom prst="rect">
            <a:avLst/>
          </a:prstGeom>
        </p:spPr>
      </p:pic>
    </p:spTree>
    <p:extLst>
      <p:ext uri="{BB962C8B-B14F-4D97-AF65-F5344CB8AC3E}">
        <p14:creationId xmlns:p14="http://schemas.microsoft.com/office/powerpoint/2010/main" val="45711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932D-CED3-FBB3-8E41-0C417FCCCA7D}"/>
              </a:ext>
            </a:extLst>
          </p:cNvPr>
          <p:cNvSpPr>
            <a:spLocks noGrp="1"/>
          </p:cNvSpPr>
          <p:nvPr>
            <p:ph type="title"/>
          </p:nvPr>
        </p:nvSpPr>
        <p:spPr>
          <a:xfrm>
            <a:off x="838200" y="365126"/>
            <a:ext cx="10515600" cy="821802"/>
          </a:xfrm>
        </p:spPr>
        <p:txBody>
          <a:bodyPr/>
          <a:lstStyle/>
          <a:p>
            <a:r>
              <a:rPr lang="en-US" dirty="0">
                <a:solidFill>
                  <a:schemeClr val="bg1"/>
                </a:solidFill>
              </a:rPr>
              <a:t>Translational Research</a:t>
            </a:r>
          </a:p>
        </p:txBody>
      </p:sp>
      <p:pic>
        <p:nvPicPr>
          <p:cNvPr id="5" name="Content Placeholder 4">
            <a:extLst>
              <a:ext uri="{FF2B5EF4-FFF2-40B4-BE49-F238E27FC236}">
                <a16:creationId xmlns:a16="http://schemas.microsoft.com/office/drawing/2014/main" id="{F7377CF6-2B8D-7B35-0BE5-89E7A2F2167F}"/>
              </a:ext>
            </a:extLst>
          </p:cNvPr>
          <p:cNvPicPr>
            <a:picLocks noGrp="1" noChangeAspect="1"/>
          </p:cNvPicPr>
          <p:nvPr>
            <p:ph idx="1"/>
          </p:nvPr>
        </p:nvPicPr>
        <p:blipFill>
          <a:blip r:embed="rId2"/>
          <a:stretch>
            <a:fillRect/>
          </a:stretch>
        </p:blipFill>
        <p:spPr>
          <a:xfrm>
            <a:off x="609600" y="1186927"/>
            <a:ext cx="10972800" cy="2590712"/>
          </a:xfrm>
        </p:spPr>
      </p:pic>
      <p:sp>
        <p:nvSpPr>
          <p:cNvPr id="7" name="TextBox 6">
            <a:extLst>
              <a:ext uri="{FF2B5EF4-FFF2-40B4-BE49-F238E27FC236}">
                <a16:creationId xmlns:a16="http://schemas.microsoft.com/office/drawing/2014/main" id="{1206F215-6033-631C-BA94-BD7EF0226AAF}"/>
              </a:ext>
            </a:extLst>
          </p:cNvPr>
          <p:cNvSpPr txBox="1"/>
          <p:nvPr/>
        </p:nvSpPr>
        <p:spPr>
          <a:xfrm>
            <a:off x="699247" y="3581400"/>
            <a:ext cx="11161059" cy="2862322"/>
          </a:xfrm>
          <a:prstGeom prst="rect">
            <a:avLst/>
          </a:prstGeom>
          <a:solidFill>
            <a:schemeClr val="bg1"/>
          </a:solidFill>
        </p:spPr>
        <p:txBody>
          <a:bodyPr wrap="square">
            <a:spAutoFit/>
          </a:bodyPr>
          <a:lstStyle/>
          <a:p>
            <a:pPr algn="l"/>
            <a:r>
              <a:rPr lang="en-US" b="0" i="0" dirty="0">
                <a:solidFill>
                  <a:srgbClr val="2E2E2E"/>
                </a:solidFill>
                <a:effectLst/>
                <a:latin typeface="Source Sans Pro Web"/>
              </a:rPr>
              <a:t>Example technologies:</a:t>
            </a:r>
          </a:p>
          <a:p>
            <a:pPr marL="285750" indent="-285750" algn="l">
              <a:buFont typeface="Arial" panose="020B0604020202020204" pitchFamily="34" charset="0"/>
              <a:buChar char="•"/>
            </a:pPr>
            <a:r>
              <a:rPr lang="en-US" b="0" i="0" dirty="0">
                <a:solidFill>
                  <a:srgbClr val="2E2E2E"/>
                </a:solidFill>
                <a:effectLst/>
                <a:latin typeface="Source Sans Pro Web"/>
              </a:rPr>
              <a:t>Organoids, tissue chips, and other in vitro systems that allow scientists to model human disease and capture human variability and patient-specific characteristics.</a:t>
            </a:r>
          </a:p>
          <a:p>
            <a:pPr marL="285750" indent="-285750" algn="l">
              <a:buFont typeface="Arial" panose="020B0604020202020204" pitchFamily="34" charset="0"/>
              <a:buChar char="•"/>
            </a:pPr>
            <a:r>
              <a:rPr lang="en-US" b="0" i="0" dirty="0">
                <a:solidFill>
                  <a:srgbClr val="2E2E2E"/>
                </a:solidFill>
                <a:effectLst/>
                <a:latin typeface="Source Sans Pro Web"/>
              </a:rPr>
              <a:t>Computational models which simulate complex biological human systems, disease pathways, and drug interactions.</a:t>
            </a:r>
          </a:p>
          <a:p>
            <a:pPr marL="285750" indent="-285750" algn="l">
              <a:buFont typeface="Arial" panose="020B0604020202020204" pitchFamily="34" charset="0"/>
              <a:buChar char="•"/>
            </a:pPr>
            <a:r>
              <a:rPr lang="en-US" b="0" i="0" dirty="0">
                <a:solidFill>
                  <a:srgbClr val="2E2E2E"/>
                </a:solidFill>
                <a:effectLst/>
                <a:latin typeface="Source Sans Pro Web"/>
              </a:rPr>
              <a:t>Real-world data that allow scientists to study health outcomes in humans at community and population levels.</a:t>
            </a:r>
          </a:p>
          <a:p>
            <a:pPr algn="l"/>
            <a:endParaRPr lang="en-US" b="0" i="0" dirty="0">
              <a:solidFill>
                <a:srgbClr val="2E2E2E"/>
              </a:solidFill>
              <a:effectLst/>
              <a:latin typeface="Source Sans Pro Web"/>
            </a:endParaRPr>
          </a:p>
          <a:p>
            <a:pPr algn="l"/>
            <a:r>
              <a:rPr lang="en-US" b="0" i="0" dirty="0">
                <a:solidFill>
                  <a:srgbClr val="2E2E2E"/>
                </a:solidFill>
                <a:effectLst/>
                <a:latin typeface="Source Sans Pro Web"/>
              </a:rPr>
              <a:t>To integrate innovative human-based science, the NIH intends to establish the </a:t>
            </a:r>
            <a:r>
              <a:rPr lang="en-US" b="0" i="0" u="sng" dirty="0">
                <a:solidFill>
                  <a:srgbClr val="2E2E2E"/>
                </a:solidFill>
                <a:effectLst/>
                <a:latin typeface="Source Sans Pro Web"/>
              </a:rPr>
              <a:t>Office of Research Innovation, Validation, and Application (ORIVA) </a:t>
            </a:r>
            <a:r>
              <a:rPr lang="en-US" b="0" i="0" dirty="0">
                <a:solidFill>
                  <a:srgbClr val="2E2E2E"/>
                </a:solidFill>
                <a:effectLst/>
                <a:latin typeface="Source Sans Pro Web"/>
              </a:rPr>
              <a:t>within NIH’s Office of the Director.</a:t>
            </a:r>
          </a:p>
        </p:txBody>
      </p:sp>
    </p:spTree>
    <p:extLst>
      <p:ext uri="{BB962C8B-B14F-4D97-AF65-F5344CB8AC3E}">
        <p14:creationId xmlns:p14="http://schemas.microsoft.com/office/powerpoint/2010/main" val="248829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2A5A5-13BB-28CB-074B-4C95D5598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48DA9-5A31-1E0D-296E-F645F3530F44}"/>
              </a:ext>
            </a:extLst>
          </p:cNvPr>
          <p:cNvSpPr>
            <a:spLocks noGrp="1"/>
          </p:cNvSpPr>
          <p:nvPr>
            <p:ph type="title"/>
          </p:nvPr>
        </p:nvSpPr>
        <p:spPr>
          <a:xfrm>
            <a:off x="838200" y="365126"/>
            <a:ext cx="10515600" cy="821802"/>
          </a:xfrm>
        </p:spPr>
        <p:txBody>
          <a:bodyPr/>
          <a:lstStyle/>
          <a:p>
            <a:r>
              <a:rPr lang="en-US" dirty="0">
                <a:solidFill>
                  <a:schemeClr val="bg1"/>
                </a:solidFill>
              </a:rPr>
              <a:t>Translational Research</a:t>
            </a:r>
          </a:p>
        </p:txBody>
      </p:sp>
      <p:pic>
        <p:nvPicPr>
          <p:cNvPr id="5" name="Content Placeholder 4">
            <a:extLst>
              <a:ext uri="{FF2B5EF4-FFF2-40B4-BE49-F238E27FC236}">
                <a16:creationId xmlns:a16="http://schemas.microsoft.com/office/drawing/2014/main" id="{81ECA2BC-FDB7-B440-30AB-4FED91871222}"/>
              </a:ext>
            </a:extLst>
          </p:cNvPr>
          <p:cNvPicPr>
            <a:picLocks noGrp="1" noChangeAspect="1"/>
          </p:cNvPicPr>
          <p:nvPr>
            <p:ph idx="1"/>
          </p:nvPr>
        </p:nvPicPr>
        <p:blipFill>
          <a:blip r:embed="rId2"/>
          <a:stretch>
            <a:fillRect/>
          </a:stretch>
        </p:blipFill>
        <p:spPr>
          <a:xfrm>
            <a:off x="609600" y="1186927"/>
            <a:ext cx="10972800" cy="2590712"/>
          </a:xfrm>
        </p:spPr>
      </p:pic>
      <p:sp>
        <p:nvSpPr>
          <p:cNvPr id="7" name="TextBox 6">
            <a:extLst>
              <a:ext uri="{FF2B5EF4-FFF2-40B4-BE49-F238E27FC236}">
                <a16:creationId xmlns:a16="http://schemas.microsoft.com/office/drawing/2014/main" id="{5BFF433E-9879-F2EC-1C3C-F49423501D8C}"/>
              </a:ext>
            </a:extLst>
          </p:cNvPr>
          <p:cNvSpPr txBox="1"/>
          <p:nvPr/>
        </p:nvSpPr>
        <p:spPr>
          <a:xfrm>
            <a:off x="699247" y="3581400"/>
            <a:ext cx="11161059" cy="2862322"/>
          </a:xfrm>
          <a:prstGeom prst="rect">
            <a:avLst/>
          </a:prstGeom>
          <a:solidFill>
            <a:schemeClr val="bg1"/>
          </a:solidFill>
        </p:spPr>
        <p:txBody>
          <a:bodyPr wrap="square">
            <a:spAutoFit/>
          </a:bodyPr>
          <a:lstStyle/>
          <a:p>
            <a:pPr algn="l"/>
            <a:r>
              <a:rPr lang="en-US" b="0" i="0" dirty="0">
                <a:solidFill>
                  <a:srgbClr val="2E2E2E"/>
                </a:solidFill>
                <a:effectLst/>
                <a:latin typeface="Source Sans Pro Web"/>
              </a:rPr>
              <a:t>Example technologies:</a:t>
            </a:r>
          </a:p>
          <a:p>
            <a:pPr marL="285750" indent="-285750" algn="l">
              <a:buFont typeface="Arial" panose="020B0604020202020204" pitchFamily="34" charset="0"/>
              <a:buChar char="•"/>
            </a:pPr>
            <a:r>
              <a:rPr lang="en-US" b="0" i="0" dirty="0">
                <a:solidFill>
                  <a:srgbClr val="2E2E2E"/>
                </a:solidFill>
                <a:effectLst/>
                <a:latin typeface="Source Sans Pro Web"/>
              </a:rPr>
              <a:t>Organoids, tissue chips, and other in vitro systems that allow scientists to model human disease and capture human variability and patient-specific characteristics.</a:t>
            </a:r>
          </a:p>
          <a:p>
            <a:pPr marL="285750" indent="-285750" algn="l">
              <a:buFont typeface="Arial" panose="020B0604020202020204" pitchFamily="34" charset="0"/>
              <a:buChar char="•"/>
            </a:pPr>
            <a:r>
              <a:rPr lang="en-US" b="0" i="0" dirty="0">
                <a:solidFill>
                  <a:srgbClr val="2E2E2E"/>
                </a:solidFill>
                <a:effectLst/>
                <a:latin typeface="Source Sans Pro Web"/>
              </a:rPr>
              <a:t>Computational models which simulate complex biological human systems, disease pathways, and drug interactions.</a:t>
            </a:r>
          </a:p>
          <a:p>
            <a:pPr marL="285750" indent="-285750" algn="l">
              <a:buFont typeface="Arial" panose="020B0604020202020204" pitchFamily="34" charset="0"/>
              <a:buChar char="•"/>
            </a:pPr>
            <a:r>
              <a:rPr lang="en-US" b="0" i="0" dirty="0">
                <a:solidFill>
                  <a:srgbClr val="2E2E2E"/>
                </a:solidFill>
                <a:effectLst/>
                <a:latin typeface="Source Sans Pro Web"/>
              </a:rPr>
              <a:t>Real-world data that allow scientists to study health outcomes in humans at community and population levels.</a:t>
            </a:r>
          </a:p>
          <a:p>
            <a:pPr algn="l"/>
            <a:endParaRPr lang="en-US" b="0" i="0" dirty="0">
              <a:solidFill>
                <a:srgbClr val="2E2E2E"/>
              </a:solidFill>
              <a:effectLst/>
              <a:latin typeface="Source Sans Pro Web"/>
            </a:endParaRPr>
          </a:p>
          <a:p>
            <a:pPr algn="l"/>
            <a:r>
              <a:rPr lang="en-US" b="0" i="0" dirty="0">
                <a:solidFill>
                  <a:srgbClr val="2E2E2E"/>
                </a:solidFill>
                <a:effectLst/>
                <a:latin typeface="Source Sans Pro Web"/>
              </a:rPr>
              <a:t>To integrate innovative human-based science, the NIH intends to establish the </a:t>
            </a:r>
            <a:r>
              <a:rPr lang="en-US" b="0" i="0" u="sng" dirty="0">
                <a:solidFill>
                  <a:srgbClr val="2E2E2E"/>
                </a:solidFill>
                <a:effectLst/>
                <a:latin typeface="Source Sans Pro Web"/>
              </a:rPr>
              <a:t>Office of Research Innovation, Validation, and Application (ORIVA) </a:t>
            </a:r>
            <a:r>
              <a:rPr lang="en-US" b="0" i="0" dirty="0">
                <a:solidFill>
                  <a:srgbClr val="2E2E2E"/>
                </a:solidFill>
                <a:effectLst/>
                <a:latin typeface="Source Sans Pro Web"/>
              </a:rPr>
              <a:t>within NIH’s Office of the Director.</a:t>
            </a:r>
          </a:p>
        </p:txBody>
      </p:sp>
      <p:cxnSp>
        <p:nvCxnSpPr>
          <p:cNvPr id="4" name="Straight Connector 3">
            <a:extLst>
              <a:ext uri="{FF2B5EF4-FFF2-40B4-BE49-F238E27FC236}">
                <a16:creationId xmlns:a16="http://schemas.microsoft.com/office/drawing/2014/main" id="{AC6E66E1-9CB1-C3AF-8CB5-300359056957}"/>
              </a:ext>
            </a:extLst>
          </p:cNvPr>
          <p:cNvCxnSpPr/>
          <p:nvPr/>
        </p:nvCxnSpPr>
        <p:spPr>
          <a:xfrm>
            <a:off x="4993419" y="4715123"/>
            <a:ext cx="3514477"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2358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908DC1-B91F-0FD1-A019-63448FFE6648}"/>
              </a:ext>
            </a:extLst>
          </p:cNvPr>
          <p:cNvPicPr>
            <a:picLocks noChangeAspect="1"/>
          </p:cNvPicPr>
          <p:nvPr/>
        </p:nvPicPr>
        <p:blipFill>
          <a:blip r:embed="rId3"/>
          <a:stretch>
            <a:fillRect/>
          </a:stretch>
        </p:blipFill>
        <p:spPr>
          <a:xfrm>
            <a:off x="1565189" y="1120346"/>
            <a:ext cx="8559113" cy="5737653"/>
          </a:xfrm>
          <a:prstGeom prst="rect">
            <a:avLst/>
          </a:prstGeom>
          <a:ln>
            <a:solidFill>
              <a:schemeClr val="tx1"/>
            </a:solidFill>
          </a:ln>
        </p:spPr>
      </p:pic>
      <p:sp>
        <p:nvSpPr>
          <p:cNvPr id="10" name="Oval 9">
            <a:extLst>
              <a:ext uri="{FF2B5EF4-FFF2-40B4-BE49-F238E27FC236}">
                <a16:creationId xmlns:a16="http://schemas.microsoft.com/office/drawing/2014/main" id="{8E7A7DE2-FA54-53A4-B761-3D78A82F41C6}"/>
              </a:ext>
            </a:extLst>
          </p:cNvPr>
          <p:cNvSpPr/>
          <p:nvPr/>
        </p:nvSpPr>
        <p:spPr>
          <a:xfrm>
            <a:off x="5509976" y="3795369"/>
            <a:ext cx="1540802" cy="65661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317F6109-6C9A-7710-87F0-744B661BF9A0}"/>
              </a:ext>
            </a:extLst>
          </p:cNvPr>
          <p:cNvSpPr txBox="1"/>
          <p:nvPr/>
        </p:nvSpPr>
        <p:spPr>
          <a:xfrm>
            <a:off x="10224453" y="6248054"/>
            <a:ext cx="18851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Brady et 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prstClr val="black"/>
                </a:solidFill>
                <a:effectLst/>
                <a:uLnTx/>
                <a:uFillTx/>
                <a:latin typeface="Segoe UI"/>
                <a:ea typeface="+mn-ea"/>
                <a:cs typeface="+mn-cs"/>
              </a:rPr>
              <a:t>Neurourol</a:t>
            </a:r>
            <a:r>
              <a:rPr kumimoji="0" lang="en-US" sz="1200" b="0" i="1" u="none" strike="noStrike" kern="1200" cap="none" spc="0" normalizeH="0" baseline="0" noProof="0" dirty="0">
                <a:ln>
                  <a:noFill/>
                </a:ln>
                <a:solidFill>
                  <a:prstClr val="black"/>
                </a:solidFill>
                <a:effectLst/>
                <a:uLnTx/>
                <a:uFillTx/>
                <a:latin typeface="Segoe UI"/>
                <a:ea typeface="+mn-ea"/>
                <a:cs typeface="+mn-cs"/>
              </a:rPr>
              <a:t> </a:t>
            </a:r>
            <a:r>
              <a:rPr kumimoji="0" lang="en-US" sz="1200" b="0" i="1" u="none" strike="noStrike" kern="1200" cap="none" spc="0" normalizeH="0" baseline="0" noProof="0" dirty="0" err="1">
                <a:ln>
                  <a:noFill/>
                </a:ln>
                <a:solidFill>
                  <a:prstClr val="black"/>
                </a:solidFill>
                <a:effectLst/>
                <a:uLnTx/>
                <a:uFillTx/>
                <a:latin typeface="Segoe UI"/>
                <a:ea typeface="+mn-ea"/>
                <a:cs typeface="+mn-cs"/>
              </a:rPr>
              <a:t>Urodyn</a:t>
            </a:r>
            <a:r>
              <a:rPr kumimoji="0" lang="en-US" sz="1200" b="0" i="0" u="none" strike="noStrike" kern="1200" cap="none" spc="0" normalizeH="0" baseline="0" noProof="0" dirty="0">
                <a:ln>
                  <a:noFill/>
                </a:ln>
                <a:solidFill>
                  <a:prstClr val="black"/>
                </a:solidFill>
                <a:effectLst/>
                <a:uLnTx/>
                <a:uFillTx/>
                <a:latin typeface="Segoe UI"/>
                <a:ea typeface="+mn-ea"/>
                <a:cs typeface="+mn-cs"/>
              </a:rPr>
              <a:t>, 2018</a:t>
            </a:r>
          </a:p>
        </p:txBody>
      </p:sp>
      <p:sp>
        <p:nvSpPr>
          <p:cNvPr id="16" name="Title 1">
            <a:extLst>
              <a:ext uri="{FF2B5EF4-FFF2-40B4-BE49-F238E27FC236}">
                <a16:creationId xmlns:a16="http://schemas.microsoft.com/office/drawing/2014/main" id="{156E3786-717C-4F3A-9B62-9BBCE186437F}"/>
              </a:ext>
            </a:extLst>
          </p:cNvPr>
          <p:cNvSpPr>
            <a:spLocks noGrp="1"/>
          </p:cNvSpPr>
          <p:nvPr>
            <p:ph type="title"/>
          </p:nvPr>
        </p:nvSpPr>
        <p:spPr>
          <a:xfrm>
            <a:off x="838200" y="148281"/>
            <a:ext cx="10515600" cy="881449"/>
          </a:xfrm>
        </p:spPr>
        <p:txBody>
          <a:bodyPr>
            <a:noAutofit/>
          </a:bodyPr>
          <a:lstStyle/>
          <a:p>
            <a:r>
              <a:rPr lang="en-US" sz="3200" dirty="0"/>
              <a:t>A conceptual framework for LUTS etiology</a:t>
            </a:r>
            <a:br>
              <a:rPr lang="en-US" sz="3200" dirty="0"/>
            </a:br>
            <a:r>
              <a:rPr lang="en-US" sz="3200" dirty="0"/>
              <a:t>(</a:t>
            </a:r>
            <a:r>
              <a:rPr lang="en-US" sz="2400" dirty="0"/>
              <a:t>Prevention of Lower Urinary tract Symptoms (PLUS) among girls and women)</a:t>
            </a:r>
            <a:endParaRPr lang="en-US" sz="3200" dirty="0"/>
          </a:p>
        </p:txBody>
      </p:sp>
    </p:spTree>
    <p:extLst>
      <p:ext uri="{BB962C8B-B14F-4D97-AF65-F5344CB8AC3E}">
        <p14:creationId xmlns:p14="http://schemas.microsoft.com/office/powerpoint/2010/main" val="12000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8382C20-5B75-D1FB-BFF3-DEE9F2B24A59}"/>
              </a:ext>
            </a:extLst>
          </p:cNvPr>
          <p:cNvGrpSpPr/>
          <p:nvPr/>
        </p:nvGrpSpPr>
        <p:grpSpPr>
          <a:xfrm>
            <a:off x="1565189" y="1120346"/>
            <a:ext cx="8559113" cy="5737653"/>
            <a:chOff x="394207" y="2157983"/>
            <a:chExt cx="5028673" cy="3116203"/>
          </a:xfrm>
        </p:grpSpPr>
        <p:pic>
          <p:nvPicPr>
            <p:cNvPr id="6" name="Picture 5">
              <a:extLst>
                <a:ext uri="{FF2B5EF4-FFF2-40B4-BE49-F238E27FC236}">
                  <a16:creationId xmlns:a16="http://schemas.microsoft.com/office/drawing/2014/main" id="{5D908DC1-B91F-0FD1-A019-63448FFE6648}"/>
                </a:ext>
              </a:extLst>
            </p:cNvPr>
            <p:cNvPicPr>
              <a:picLocks noChangeAspect="1"/>
            </p:cNvPicPr>
            <p:nvPr/>
          </p:nvPicPr>
          <p:blipFill>
            <a:blip r:embed="rId3"/>
            <a:stretch>
              <a:fillRect/>
            </a:stretch>
          </p:blipFill>
          <p:spPr>
            <a:xfrm>
              <a:off x="394207" y="2157983"/>
              <a:ext cx="5028673" cy="3116203"/>
            </a:xfrm>
            <a:prstGeom prst="rect">
              <a:avLst/>
            </a:prstGeom>
            <a:ln>
              <a:solidFill>
                <a:schemeClr val="tx1"/>
              </a:solidFill>
            </a:ln>
          </p:spPr>
        </p:pic>
        <p:sp>
          <p:nvSpPr>
            <p:cNvPr id="8" name="Left Arrow 7">
              <a:extLst>
                <a:ext uri="{FF2B5EF4-FFF2-40B4-BE49-F238E27FC236}">
                  <a16:creationId xmlns:a16="http://schemas.microsoft.com/office/drawing/2014/main" id="{6FA629CA-8470-8D13-B63D-2D25851C744D}"/>
                </a:ext>
              </a:extLst>
            </p:cNvPr>
            <p:cNvSpPr/>
            <p:nvPr/>
          </p:nvSpPr>
          <p:spPr>
            <a:xfrm rot="16200000">
              <a:off x="2538651" y="2480576"/>
              <a:ext cx="1251673" cy="905255"/>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 name="Left Arrow 8">
              <a:extLst>
                <a:ext uri="{FF2B5EF4-FFF2-40B4-BE49-F238E27FC236}">
                  <a16:creationId xmlns:a16="http://schemas.microsoft.com/office/drawing/2014/main" id="{E772B88F-F914-D8BA-B8BB-E07848BDD06B}"/>
                </a:ext>
              </a:extLst>
            </p:cNvPr>
            <p:cNvSpPr/>
            <p:nvPr/>
          </p:nvSpPr>
          <p:spPr>
            <a:xfrm rot="5400000">
              <a:off x="2555553" y="4247446"/>
              <a:ext cx="1217868" cy="835612"/>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Oval 9">
              <a:extLst>
                <a:ext uri="{FF2B5EF4-FFF2-40B4-BE49-F238E27FC236}">
                  <a16:creationId xmlns:a16="http://schemas.microsoft.com/office/drawing/2014/main" id="{8E7A7DE2-FA54-53A4-B761-3D78A82F41C6}"/>
                </a:ext>
              </a:extLst>
            </p:cNvPr>
            <p:cNvSpPr/>
            <p:nvPr/>
          </p:nvSpPr>
          <p:spPr>
            <a:xfrm>
              <a:off x="2711859" y="3610827"/>
              <a:ext cx="905256" cy="356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6" name="Title 1">
            <a:extLst>
              <a:ext uri="{FF2B5EF4-FFF2-40B4-BE49-F238E27FC236}">
                <a16:creationId xmlns:a16="http://schemas.microsoft.com/office/drawing/2014/main" id="{156E3786-717C-4F3A-9B62-9BBCE186437F}"/>
              </a:ext>
            </a:extLst>
          </p:cNvPr>
          <p:cNvSpPr>
            <a:spLocks noGrp="1"/>
          </p:cNvSpPr>
          <p:nvPr>
            <p:ph type="title"/>
          </p:nvPr>
        </p:nvSpPr>
        <p:spPr>
          <a:xfrm>
            <a:off x="838200" y="148281"/>
            <a:ext cx="10515600" cy="881449"/>
          </a:xfrm>
        </p:spPr>
        <p:txBody>
          <a:bodyPr>
            <a:normAutofit/>
          </a:bodyPr>
          <a:lstStyle/>
          <a:p>
            <a:r>
              <a:rPr lang="en-US" dirty="0"/>
              <a:t>Etiology of LUTS</a:t>
            </a:r>
          </a:p>
        </p:txBody>
      </p:sp>
      <p:sp>
        <p:nvSpPr>
          <p:cNvPr id="2" name="TextBox 1">
            <a:extLst>
              <a:ext uri="{FF2B5EF4-FFF2-40B4-BE49-F238E27FC236}">
                <a16:creationId xmlns:a16="http://schemas.microsoft.com/office/drawing/2014/main" id="{15EFB9CF-28C9-E1C0-C878-73FC28FCA03D}"/>
              </a:ext>
            </a:extLst>
          </p:cNvPr>
          <p:cNvSpPr txBox="1"/>
          <p:nvPr/>
        </p:nvSpPr>
        <p:spPr>
          <a:xfrm>
            <a:off x="10224453" y="6248054"/>
            <a:ext cx="18851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Brady et 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prstClr val="black"/>
                </a:solidFill>
                <a:effectLst/>
                <a:uLnTx/>
                <a:uFillTx/>
                <a:latin typeface="Segoe UI"/>
                <a:ea typeface="+mn-ea"/>
                <a:cs typeface="+mn-cs"/>
              </a:rPr>
              <a:t>Neurourol</a:t>
            </a:r>
            <a:r>
              <a:rPr kumimoji="0" lang="en-US" sz="1200" b="0" i="1" u="none" strike="noStrike" kern="1200" cap="none" spc="0" normalizeH="0" baseline="0" noProof="0" dirty="0">
                <a:ln>
                  <a:noFill/>
                </a:ln>
                <a:solidFill>
                  <a:prstClr val="black"/>
                </a:solidFill>
                <a:effectLst/>
                <a:uLnTx/>
                <a:uFillTx/>
                <a:latin typeface="Segoe UI"/>
                <a:ea typeface="+mn-ea"/>
                <a:cs typeface="+mn-cs"/>
              </a:rPr>
              <a:t> </a:t>
            </a:r>
            <a:r>
              <a:rPr kumimoji="0" lang="en-US" sz="1200" b="0" i="1" u="none" strike="noStrike" kern="1200" cap="none" spc="0" normalizeH="0" baseline="0" noProof="0" dirty="0" err="1">
                <a:ln>
                  <a:noFill/>
                </a:ln>
                <a:solidFill>
                  <a:prstClr val="black"/>
                </a:solidFill>
                <a:effectLst/>
                <a:uLnTx/>
                <a:uFillTx/>
                <a:latin typeface="Segoe UI"/>
                <a:ea typeface="+mn-ea"/>
                <a:cs typeface="+mn-cs"/>
              </a:rPr>
              <a:t>Urodyn</a:t>
            </a:r>
            <a:r>
              <a:rPr kumimoji="0" lang="en-US" sz="1200" b="0" i="0" u="none" strike="noStrike" kern="1200" cap="none" spc="0" normalizeH="0" baseline="0" noProof="0" dirty="0">
                <a:ln>
                  <a:noFill/>
                </a:ln>
                <a:solidFill>
                  <a:prstClr val="black"/>
                </a:solidFill>
                <a:effectLst/>
                <a:uLnTx/>
                <a:uFillTx/>
                <a:latin typeface="Segoe UI"/>
                <a:ea typeface="+mn-ea"/>
                <a:cs typeface="+mn-cs"/>
              </a:rPr>
              <a:t>, 2018</a:t>
            </a:r>
          </a:p>
        </p:txBody>
      </p:sp>
    </p:spTree>
    <p:extLst>
      <p:ext uri="{BB962C8B-B14F-4D97-AF65-F5344CB8AC3E}">
        <p14:creationId xmlns:p14="http://schemas.microsoft.com/office/powerpoint/2010/main" val="122238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8382C20-5B75-D1FB-BFF3-DEE9F2B24A59}"/>
              </a:ext>
            </a:extLst>
          </p:cNvPr>
          <p:cNvGrpSpPr/>
          <p:nvPr/>
        </p:nvGrpSpPr>
        <p:grpSpPr>
          <a:xfrm>
            <a:off x="1565189" y="1120346"/>
            <a:ext cx="8559113" cy="5737653"/>
            <a:chOff x="394207" y="2157983"/>
            <a:chExt cx="5028673" cy="3116203"/>
          </a:xfrm>
        </p:grpSpPr>
        <p:pic>
          <p:nvPicPr>
            <p:cNvPr id="6" name="Picture 5">
              <a:extLst>
                <a:ext uri="{FF2B5EF4-FFF2-40B4-BE49-F238E27FC236}">
                  <a16:creationId xmlns:a16="http://schemas.microsoft.com/office/drawing/2014/main" id="{5D908DC1-B91F-0FD1-A019-63448FFE6648}"/>
                </a:ext>
              </a:extLst>
            </p:cNvPr>
            <p:cNvPicPr>
              <a:picLocks noChangeAspect="1"/>
            </p:cNvPicPr>
            <p:nvPr/>
          </p:nvPicPr>
          <p:blipFill>
            <a:blip r:embed="rId3"/>
            <a:stretch>
              <a:fillRect/>
            </a:stretch>
          </p:blipFill>
          <p:spPr>
            <a:xfrm>
              <a:off x="394207" y="2157983"/>
              <a:ext cx="5028673" cy="3116203"/>
            </a:xfrm>
            <a:prstGeom prst="rect">
              <a:avLst/>
            </a:prstGeom>
            <a:ln>
              <a:solidFill>
                <a:schemeClr val="tx1"/>
              </a:solidFill>
            </a:ln>
          </p:spPr>
        </p:pic>
        <p:sp>
          <p:nvSpPr>
            <p:cNvPr id="8" name="Left Arrow 7">
              <a:extLst>
                <a:ext uri="{FF2B5EF4-FFF2-40B4-BE49-F238E27FC236}">
                  <a16:creationId xmlns:a16="http://schemas.microsoft.com/office/drawing/2014/main" id="{6FA629CA-8470-8D13-B63D-2D25851C744D}"/>
                </a:ext>
              </a:extLst>
            </p:cNvPr>
            <p:cNvSpPr/>
            <p:nvPr/>
          </p:nvSpPr>
          <p:spPr>
            <a:xfrm rot="16200000">
              <a:off x="2538651" y="2480576"/>
              <a:ext cx="1251673" cy="905255"/>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 name="Left Arrow 8">
              <a:extLst>
                <a:ext uri="{FF2B5EF4-FFF2-40B4-BE49-F238E27FC236}">
                  <a16:creationId xmlns:a16="http://schemas.microsoft.com/office/drawing/2014/main" id="{E772B88F-F914-D8BA-B8BB-E07848BDD06B}"/>
                </a:ext>
              </a:extLst>
            </p:cNvPr>
            <p:cNvSpPr/>
            <p:nvPr/>
          </p:nvSpPr>
          <p:spPr>
            <a:xfrm rot="5400000">
              <a:off x="2555553" y="4247446"/>
              <a:ext cx="1217868" cy="835612"/>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Oval 9">
              <a:extLst>
                <a:ext uri="{FF2B5EF4-FFF2-40B4-BE49-F238E27FC236}">
                  <a16:creationId xmlns:a16="http://schemas.microsoft.com/office/drawing/2014/main" id="{8E7A7DE2-FA54-53A4-B761-3D78A82F41C6}"/>
                </a:ext>
              </a:extLst>
            </p:cNvPr>
            <p:cNvSpPr/>
            <p:nvPr/>
          </p:nvSpPr>
          <p:spPr>
            <a:xfrm>
              <a:off x="2711859" y="3610827"/>
              <a:ext cx="905256" cy="356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6" name="Title 1">
            <a:extLst>
              <a:ext uri="{FF2B5EF4-FFF2-40B4-BE49-F238E27FC236}">
                <a16:creationId xmlns:a16="http://schemas.microsoft.com/office/drawing/2014/main" id="{156E3786-717C-4F3A-9B62-9BBCE186437F}"/>
              </a:ext>
            </a:extLst>
          </p:cNvPr>
          <p:cNvSpPr>
            <a:spLocks noGrp="1"/>
          </p:cNvSpPr>
          <p:nvPr>
            <p:ph type="title"/>
          </p:nvPr>
        </p:nvSpPr>
        <p:spPr>
          <a:xfrm>
            <a:off x="838200" y="148281"/>
            <a:ext cx="10515600" cy="881449"/>
          </a:xfrm>
        </p:spPr>
        <p:txBody>
          <a:bodyPr>
            <a:normAutofit/>
          </a:bodyPr>
          <a:lstStyle/>
          <a:p>
            <a:r>
              <a:rPr lang="en-US" dirty="0"/>
              <a:t>Etiology of LUTS</a:t>
            </a:r>
          </a:p>
        </p:txBody>
      </p:sp>
      <p:sp>
        <p:nvSpPr>
          <p:cNvPr id="2" name="TextBox 1">
            <a:extLst>
              <a:ext uri="{FF2B5EF4-FFF2-40B4-BE49-F238E27FC236}">
                <a16:creationId xmlns:a16="http://schemas.microsoft.com/office/drawing/2014/main" id="{15EFB9CF-28C9-E1C0-C878-73FC28FCA03D}"/>
              </a:ext>
            </a:extLst>
          </p:cNvPr>
          <p:cNvSpPr txBox="1"/>
          <p:nvPr/>
        </p:nvSpPr>
        <p:spPr>
          <a:xfrm>
            <a:off x="10224453" y="6248054"/>
            <a:ext cx="18851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Brady et 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prstClr val="black"/>
                </a:solidFill>
                <a:effectLst/>
                <a:uLnTx/>
                <a:uFillTx/>
                <a:latin typeface="Segoe UI"/>
                <a:ea typeface="+mn-ea"/>
                <a:cs typeface="+mn-cs"/>
              </a:rPr>
              <a:t>Neurourol</a:t>
            </a:r>
            <a:r>
              <a:rPr kumimoji="0" lang="en-US" sz="1200" b="0" i="1" u="none" strike="noStrike" kern="1200" cap="none" spc="0" normalizeH="0" baseline="0" noProof="0" dirty="0">
                <a:ln>
                  <a:noFill/>
                </a:ln>
                <a:solidFill>
                  <a:prstClr val="black"/>
                </a:solidFill>
                <a:effectLst/>
                <a:uLnTx/>
                <a:uFillTx/>
                <a:latin typeface="Segoe UI"/>
                <a:ea typeface="+mn-ea"/>
                <a:cs typeface="+mn-cs"/>
              </a:rPr>
              <a:t> </a:t>
            </a:r>
            <a:r>
              <a:rPr kumimoji="0" lang="en-US" sz="1200" b="0" i="1" u="none" strike="noStrike" kern="1200" cap="none" spc="0" normalizeH="0" baseline="0" noProof="0" dirty="0" err="1">
                <a:ln>
                  <a:noFill/>
                </a:ln>
                <a:solidFill>
                  <a:prstClr val="black"/>
                </a:solidFill>
                <a:effectLst/>
                <a:uLnTx/>
                <a:uFillTx/>
                <a:latin typeface="Segoe UI"/>
                <a:ea typeface="+mn-ea"/>
                <a:cs typeface="+mn-cs"/>
              </a:rPr>
              <a:t>Urodyn</a:t>
            </a:r>
            <a:r>
              <a:rPr kumimoji="0" lang="en-US" sz="1200" b="0" i="0" u="none" strike="noStrike" kern="1200" cap="none" spc="0" normalizeH="0" baseline="0" noProof="0" dirty="0">
                <a:ln>
                  <a:noFill/>
                </a:ln>
                <a:solidFill>
                  <a:prstClr val="black"/>
                </a:solidFill>
                <a:effectLst/>
                <a:uLnTx/>
                <a:uFillTx/>
                <a:latin typeface="Segoe UI"/>
                <a:ea typeface="+mn-ea"/>
                <a:cs typeface="+mn-cs"/>
              </a:rPr>
              <a:t>, 2018</a:t>
            </a:r>
          </a:p>
        </p:txBody>
      </p:sp>
      <p:sp>
        <p:nvSpPr>
          <p:cNvPr id="3" name="Rectangle 2">
            <a:extLst>
              <a:ext uri="{FF2B5EF4-FFF2-40B4-BE49-F238E27FC236}">
                <a16:creationId xmlns:a16="http://schemas.microsoft.com/office/drawing/2014/main" id="{6432FAD2-CE1A-F23D-7F78-757C9A462802}"/>
              </a:ext>
            </a:extLst>
          </p:cNvPr>
          <p:cNvSpPr/>
          <p:nvPr/>
        </p:nvSpPr>
        <p:spPr>
          <a:xfrm>
            <a:off x="1565189" y="3429001"/>
            <a:ext cx="8453106" cy="139165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87E30625-DD7B-13AB-EEB6-4E9E2BDA8EC9}"/>
              </a:ext>
            </a:extLst>
          </p:cNvPr>
          <p:cNvSpPr/>
          <p:nvPr/>
        </p:nvSpPr>
        <p:spPr>
          <a:xfrm>
            <a:off x="2173705" y="3874577"/>
            <a:ext cx="1604075" cy="503694"/>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811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1C11-8730-1077-DEA6-E3845EE2B1FA}"/>
              </a:ext>
            </a:extLst>
          </p:cNvPr>
          <p:cNvSpPr>
            <a:spLocks noGrp="1"/>
          </p:cNvSpPr>
          <p:nvPr>
            <p:ph type="title"/>
          </p:nvPr>
        </p:nvSpPr>
        <p:spPr/>
        <p:txBody>
          <a:bodyPr>
            <a:normAutofit fontScale="90000"/>
          </a:bodyPr>
          <a:lstStyle/>
          <a:p>
            <a:r>
              <a:rPr lang="en-US" dirty="0"/>
              <a:t>Upstream vs. Downstream impacts:  </a:t>
            </a:r>
            <a:br>
              <a:rPr lang="en-US" dirty="0"/>
            </a:br>
            <a:r>
              <a:rPr lang="en-US" dirty="0"/>
              <a:t>Hidden burden of GU conditions</a:t>
            </a:r>
          </a:p>
        </p:txBody>
      </p:sp>
      <p:pic>
        <p:nvPicPr>
          <p:cNvPr id="4" name="Picture 3">
            <a:extLst>
              <a:ext uri="{FF2B5EF4-FFF2-40B4-BE49-F238E27FC236}">
                <a16:creationId xmlns:a16="http://schemas.microsoft.com/office/drawing/2014/main" id="{478DCDC7-C45A-8DAD-5F6C-6C948AC2C7E5}"/>
              </a:ext>
            </a:extLst>
          </p:cNvPr>
          <p:cNvPicPr>
            <a:picLocks noChangeAspect="1"/>
          </p:cNvPicPr>
          <p:nvPr/>
        </p:nvPicPr>
        <p:blipFill>
          <a:blip r:embed="rId3"/>
          <a:stretch>
            <a:fillRect/>
          </a:stretch>
        </p:blipFill>
        <p:spPr>
          <a:xfrm>
            <a:off x="5242744" y="1291306"/>
            <a:ext cx="6949256" cy="5206818"/>
          </a:xfrm>
          <a:prstGeom prst="rect">
            <a:avLst/>
          </a:prstGeom>
        </p:spPr>
      </p:pic>
      <p:sp>
        <p:nvSpPr>
          <p:cNvPr id="5" name="TextBox 4">
            <a:extLst>
              <a:ext uri="{FF2B5EF4-FFF2-40B4-BE49-F238E27FC236}">
                <a16:creationId xmlns:a16="http://schemas.microsoft.com/office/drawing/2014/main" id="{C7ADB7D5-64E4-3115-9D08-90028197FF95}"/>
              </a:ext>
            </a:extLst>
          </p:cNvPr>
          <p:cNvSpPr txBox="1"/>
          <p:nvPr/>
        </p:nvSpPr>
        <p:spPr>
          <a:xfrm>
            <a:off x="7764386" y="6498124"/>
            <a:ext cx="19059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Brady et al, </a:t>
            </a:r>
            <a:r>
              <a:rPr kumimoji="0" lang="en-US" sz="1200" b="0" i="1" u="none" strike="noStrike" kern="1200" cap="none" spc="0" normalizeH="0" baseline="0" noProof="0" dirty="0">
                <a:ln>
                  <a:noFill/>
                </a:ln>
                <a:solidFill>
                  <a:prstClr val="black"/>
                </a:solidFill>
                <a:effectLst/>
                <a:uLnTx/>
                <a:uFillTx/>
                <a:latin typeface="Segoe UI"/>
                <a:ea typeface="+mn-ea"/>
                <a:cs typeface="+mn-cs"/>
              </a:rPr>
              <a:t>Urology</a:t>
            </a:r>
            <a:r>
              <a:rPr kumimoji="0" lang="en-US" sz="1200" b="0" i="0" u="none" strike="noStrike" kern="1200" cap="none" spc="0" normalizeH="0" baseline="0" noProof="0" dirty="0">
                <a:ln>
                  <a:noFill/>
                </a:ln>
                <a:solidFill>
                  <a:prstClr val="black"/>
                </a:solidFill>
                <a:effectLst/>
                <a:uLnTx/>
                <a:uFillTx/>
                <a:latin typeface="Segoe UI"/>
                <a:ea typeface="+mn-ea"/>
                <a:cs typeface="+mn-cs"/>
              </a:rPr>
              <a:t>, 2022</a:t>
            </a:r>
          </a:p>
        </p:txBody>
      </p:sp>
      <p:pic>
        <p:nvPicPr>
          <p:cNvPr id="1026" name="Picture 2" descr="Uncovering the Hidden Burden of Benign Genitourinary Conditions meeting banner">
            <a:extLst>
              <a:ext uri="{FF2B5EF4-FFF2-40B4-BE49-F238E27FC236}">
                <a16:creationId xmlns:a16="http://schemas.microsoft.com/office/drawing/2014/main" id="{21453D41-9ECD-CB4F-8C3E-E72A4ACB3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29" y="2386869"/>
            <a:ext cx="5006826" cy="1210441"/>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33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0817C-DE21-F4C0-6243-3F2EE268A992}"/>
              </a:ext>
            </a:extLst>
          </p:cNvPr>
          <p:cNvPicPr>
            <a:picLocks noChangeAspect="1"/>
          </p:cNvPicPr>
          <p:nvPr/>
        </p:nvPicPr>
        <p:blipFill>
          <a:blip r:embed="rId3"/>
          <a:stretch>
            <a:fillRect/>
          </a:stretch>
        </p:blipFill>
        <p:spPr>
          <a:xfrm>
            <a:off x="1746422" y="1153297"/>
            <a:ext cx="8880389" cy="5642919"/>
          </a:xfrm>
          <a:prstGeom prst="rect">
            <a:avLst/>
          </a:prstGeom>
        </p:spPr>
      </p:pic>
      <p:sp>
        <p:nvSpPr>
          <p:cNvPr id="13" name="Oval 12">
            <a:extLst>
              <a:ext uri="{FF2B5EF4-FFF2-40B4-BE49-F238E27FC236}">
                <a16:creationId xmlns:a16="http://schemas.microsoft.com/office/drawing/2014/main" id="{BFC7A512-6CC2-4FD5-D1F0-BB0A7E64A2B2}"/>
              </a:ext>
            </a:extLst>
          </p:cNvPr>
          <p:cNvSpPr/>
          <p:nvPr/>
        </p:nvSpPr>
        <p:spPr>
          <a:xfrm>
            <a:off x="6142950" y="3874961"/>
            <a:ext cx="1620955" cy="56945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8B065BB0-B608-C250-48F3-5556BF42B235}"/>
              </a:ext>
            </a:extLst>
          </p:cNvPr>
          <p:cNvSpPr txBox="1"/>
          <p:nvPr/>
        </p:nvSpPr>
        <p:spPr>
          <a:xfrm>
            <a:off x="10117703" y="6400800"/>
            <a:ext cx="19059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Brady et al, </a:t>
            </a:r>
            <a:r>
              <a:rPr kumimoji="0" lang="en-US" sz="1200" b="0" i="1" u="none" strike="noStrike" kern="1200" cap="none" spc="0" normalizeH="0" baseline="0" noProof="0" dirty="0">
                <a:ln>
                  <a:noFill/>
                </a:ln>
                <a:solidFill>
                  <a:prstClr val="black"/>
                </a:solidFill>
                <a:effectLst/>
                <a:uLnTx/>
                <a:uFillTx/>
                <a:latin typeface="Segoe UI"/>
                <a:ea typeface="+mn-ea"/>
                <a:cs typeface="+mn-cs"/>
              </a:rPr>
              <a:t>Urology</a:t>
            </a:r>
            <a:r>
              <a:rPr kumimoji="0" lang="en-US" sz="1200" b="0" i="0" u="none" strike="noStrike" kern="1200" cap="none" spc="0" normalizeH="0" baseline="0" noProof="0" dirty="0">
                <a:ln>
                  <a:noFill/>
                </a:ln>
                <a:solidFill>
                  <a:prstClr val="black"/>
                </a:solidFill>
                <a:effectLst/>
                <a:uLnTx/>
                <a:uFillTx/>
                <a:latin typeface="Segoe UI"/>
                <a:ea typeface="+mn-ea"/>
                <a:cs typeface="+mn-cs"/>
              </a:rPr>
              <a:t>, 2022</a:t>
            </a:r>
          </a:p>
        </p:txBody>
      </p:sp>
      <p:sp>
        <p:nvSpPr>
          <p:cNvPr id="16" name="Title 1">
            <a:extLst>
              <a:ext uri="{FF2B5EF4-FFF2-40B4-BE49-F238E27FC236}">
                <a16:creationId xmlns:a16="http://schemas.microsoft.com/office/drawing/2014/main" id="{156E3786-717C-4F3A-9B62-9BBCE186437F}"/>
              </a:ext>
            </a:extLst>
          </p:cNvPr>
          <p:cNvSpPr>
            <a:spLocks noGrp="1"/>
          </p:cNvSpPr>
          <p:nvPr>
            <p:ph type="title"/>
          </p:nvPr>
        </p:nvSpPr>
        <p:spPr>
          <a:xfrm>
            <a:off x="838200" y="115551"/>
            <a:ext cx="10515600" cy="966788"/>
          </a:xfrm>
        </p:spPr>
        <p:txBody>
          <a:bodyPr>
            <a:normAutofit fontScale="90000"/>
          </a:bodyPr>
          <a:lstStyle/>
          <a:p>
            <a:r>
              <a:rPr lang="en-US" dirty="0"/>
              <a:t>Downstream impacts of Urinary conditions</a:t>
            </a:r>
            <a:br>
              <a:rPr lang="en-US" dirty="0"/>
            </a:br>
            <a:r>
              <a:rPr lang="en-US" dirty="0"/>
              <a:t>(</a:t>
            </a:r>
            <a:r>
              <a:rPr lang="en-US" sz="2700" dirty="0"/>
              <a:t>Uncovering the Hidden burden of GU conditions, NIDDK Workshop 2019)</a:t>
            </a:r>
            <a:endParaRPr lang="en-US" dirty="0"/>
          </a:p>
        </p:txBody>
      </p:sp>
    </p:spTree>
    <p:extLst>
      <p:ext uri="{BB962C8B-B14F-4D97-AF65-F5344CB8AC3E}">
        <p14:creationId xmlns:p14="http://schemas.microsoft.com/office/powerpoint/2010/main" val="27078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ECE8778-08A0-7496-C841-A851C82B717E}"/>
              </a:ext>
            </a:extLst>
          </p:cNvPr>
          <p:cNvGrpSpPr/>
          <p:nvPr/>
        </p:nvGrpSpPr>
        <p:grpSpPr>
          <a:xfrm>
            <a:off x="1746422" y="1153297"/>
            <a:ext cx="8880389" cy="5642919"/>
            <a:chOff x="6301568" y="1950837"/>
            <a:chExt cx="4959437" cy="3533849"/>
          </a:xfrm>
        </p:grpSpPr>
        <p:pic>
          <p:nvPicPr>
            <p:cNvPr id="4" name="Picture 3">
              <a:extLst>
                <a:ext uri="{FF2B5EF4-FFF2-40B4-BE49-F238E27FC236}">
                  <a16:creationId xmlns:a16="http://schemas.microsoft.com/office/drawing/2014/main" id="{4680817C-DE21-F4C0-6243-3F2EE268A992}"/>
                </a:ext>
              </a:extLst>
            </p:cNvPr>
            <p:cNvPicPr>
              <a:picLocks noChangeAspect="1"/>
            </p:cNvPicPr>
            <p:nvPr/>
          </p:nvPicPr>
          <p:blipFill>
            <a:blip r:embed="rId3"/>
            <a:stretch>
              <a:fillRect/>
            </a:stretch>
          </p:blipFill>
          <p:spPr>
            <a:xfrm>
              <a:off x="6301568" y="1950837"/>
              <a:ext cx="4959437" cy="3533849"/>
            </a:xfrm>
            <a:prstGeom prst="rect">
              <a:avLst/>
            </a:prstGeom>
          </p:spPr>
        </p:pic>
        <p:sp>
          <p:nvSpPr>
            <p:cNvPr id="11" name="Left Arrow 10">
              <a:extLst>
                <a:ext uri="{FF2B5EF4-FFF2-40B4-BE49-F238E27FC236}">
                  <a16:creationId xmlns:a16="http://schemas.microsoft.com/office/drawing/2014/main" id="{ED3B7808-C2F8-647C-577C-A82DDF7D0C28}"/>
                </a:ext>
              </a:extLst>
            </p:cNvPr>
            <p:cNvSpPr/>
            <p:nvPr/>
          </p:nvSpPr>
          <p:spPr>
            <a:xfrm rot="5400000">
              <a:off x="8524024" y="2558533"/>
              <a:ext cx="1303462" cy="801134"/>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Left Arrow 11">
              <a:extLst>
                <a:ext uri="{FF2B5EF4-FFF2-40B4-BE49-F238E27FC236}">
                  <a16:creationId xmlns:a16="http://schemas.microsoft.com/office/drawing/2014/main" id="{8B7D65BA-F321-CB90-E6E7-6685B79792F8}"/>
                </a:ext>
              </a:extLst>
            </p:cNvPr>
            <p:cNvSpPr/>
            <p:nvPr/>
          </p:nvSpPr>
          <p:spPr>
            <a:xfrm rot="16200000">
              <a:off x="8701397" y="4172561"/>
              <a:ext cx="972881" cy="740395"/>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Oval 12">
              <a:extLst>
                <a:ext uri="{FF2B5EF4-FFF2-40B4-BE49-F238E27FC236}">
                  <a16:creationId xmlns:a16="http://schemas.microsoft.com/office/drawing/2014/main" id="{BFC7A512-6CC2-4FD5-D1F0-BB0A7E64A2B2}"/>
                </a:ext>
              </a:extLst>
            </p:cNvPr>
            <p:cNvSpPr/>
            <p:nvPr/>
          </p:nvSpPr>
          <p:spPr>
            <a:xfrm>
              <a:off x="8756900" y="3655265"/>
              <a:ext cx="905256" cy="356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5" name="TextBox 14">
            <a:extLst>
              <a:ext uri="{FF2B5EF4-FFF2-40B4-BE49-F238E27FC236}">
                <a16:creationId xmlns:a16="http://schemas.microsoft.com/office/drawing/2014/main" id="{8B065BB0-B608-C250-48F3-5556BF42B235}"/>
              </a:ext>
            </a:extLst>
          </p:cNvPr>
          <p:cNvSpPr txBox="1"/>
          <p:nvPr/>
        </p:nvSpPr>
        <p:spPr>
          <a:xfrm>
            <a:off x="10117703" y="6400800"/>
            <a:ext cx="19059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Brady et al, </a:t>
            </a:r>
            <a:r>
              <a:rPr kumimoji="0" lang="en-US" sz="1200" b="0" i="1" u="none" strike="noStrike" kern="1200" cap="none" spc="0" normalizeH="0" baseline="0" noProof="0" dirty="0">
                <a:ln>
                  <a:noFill/>
                </a:ln>
                <a:solidFill>
                  <a:prstClr val="black"/>
                </a:solidFill>
                <a:effectLst/>
                <a:uLnTx/>
                <a:uFillTx/>
                <a:latin typeface="Segoe UI"/>
                <a:ea typeface="+mn-ea"/>
                <a:cs typeface="+mn-cs"/>
              </a:rPr>
              <a:t>Urology</a:t>
            </a:r>
            <a:r>
              <a:rPr kumimoji="0" lang="en-US" sz="1200" b="0" i="0" u="none" strike="noStrike" kern="1200" cap="none" spc="0" normalizeH="0" baseline="0" noProof="0" dirty="0">
                <a:ln>
                  <a:noFill/>
                </a:ln>
                <a:solidFill>
                  <a:prstClr val="black"/>
                </a:solidFill>
                <a:effectLst/>
                <a:uLnTx/>
                <a:uFillTx/>
                <a:latin typeface="Segoe UI"/>
                <a:ea typeface="+mn-ea"/>
                <a:cs typeface="+mn-cs"/>
              </a:rPr>
              <a:t>, 2022</a:t>
            </a:r>
          </a:p>
        </p:txBody>
      </p:sp>
      <p:sp>
        <p:nvSpPr>
          <p:cNvPr id="16" name="Title 1">
            <a:extLst>
              <a:ext uri="{FF2B5EF4-FFF2-40B4-BE49-F238E27FC236}">
                <a16:creationId xmlns:a16="http://schemas.microsoft.com/office/drawing/2014/main" id="{156E3786-717C-4F3A-9B62-9BBCE186437F}"/>
              </a:ext>
            </a:extLst>
          </p:cNvPr>
          <p:cNvSpPr>
            <a:spLocks noGrp="1"/>
          </p:cNvSpPr>
          <p:nvPr>
            <p:ph type="title"/>
          </p:nvPr>
        </p:nvSpPr>
        <p:spPr>
          <a:xfrm>
            <a:off x="838200" y="115551"/>
            <a:ext cx="10515600" cy="966788"/>
          </a:xfrm>
        </p:spPr>
        <p:txBody>
          <a:bodyPr/>
          <a:lstStyle/>
          <a:p>
            <a:r>
              <a:rPr lang="en-US" dirty="0"/>
              <a:t>Downstream impacts</a:t>
            </a:r>
          </a:p>
        </p:txBody>
      </p:sp>
    </p:spTree>
    <p:extLst>
      <p:ext uri="{BB962C8B-B14F-4D97-AF65-F5344CB8AC3E}">
        <p14:creationId xmlns:p14="http://schemas.microsoft.com/office/powerpoint/2010/main" val="163092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ECE8778-08A0-7496-C841-A851C82B717E}"/>
              </a:ext>
            </a:extLst>
          </p:cNvPr>
          <p:cNvGrpSpPr/>
          <p:nvPr/>
        </p:nvGrpSpPr>
        <p:grpSpPr>
          <a:xfrm>
            <a:off x="1746422" y="1153297"/>
            <a:ext cx="8880389" cy="5642919"/>
            <a:chOff x="6301568" y="1950837"/>
            <a:chExt cx="4959437" cy="3533849"/>
          </a:xfrm>
        </p:grpSpPr>
        <p:pic>
          <p:nvPicPr>
            <p:cNvPr id="4" name="Picture 3">
              <a:extLst>
                <a:ext uri="{FF2B5EF4-FFF2-40B4-BE49-F238E27FC236}">
                  <a16:creationId xmlns:a16="http://schemas.microsoft.com/office/drawing/2014/main" id="{4680817C-DE21-F4C0-6243-3F2EE268A992}"/>
                </a:ext>
              </a:extLst>
            </p:cNvPr>
            <p:cNvPicPr>
              <a:picLocks noChangeAspect="1"/>
            </p:cNvPicPr>
            <p:nvPr/>
          </p:nvPicPr>
          <p:blipFill>
            <a:blip r:embed="rId3"/>
            <a:stretch>
              <a:fillRect/>
            </a:stretch>
          </p:blipFill>
          <p:spPr>
            <a:xfrm>
              <a:off x="6301568" y="1950837"/>
              <a:ext cx="4959437" cy="3533849"/>
            </a:xfrm>
            <a:prstGeom prst="rect">
              <a:avLst/>
            </a:prstGeom>
          </p:spPr>
        </p:pic>
        <p:sp>
          <p:nvSpPr>
            <p:cNvPr id="11" name="Left Arrow 10">
              <a:extLst>
                <a:ext uri="{FF2B5EF4-FFF2-40B4-BE49-F238E27FC236}">
                  <a16:creationId xmlns:a16="http://schemas.microsoft.com/office/drawing/2014/main" id="{ED3B7808-C2F8-647C-577C-A82DDF7D0C28}"/>
                </a:ext>
              </a:extLst>
            </p:cNvPr>
            <p:cNvSpPr/>
            <p:nvPr/>
          </p:nvSpPr>
          <p:spPr>
            <a:xfrm rot="5400000">
              <a:off x="8524024" y="2558533"/>
              <a:ext cx="1303462" cy="801134"/>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Left Arrow 11">
              <a:extLst>
                <a:ext uri="{FF2B5EF4-FFF2-40B4-BE49-F238E27FC236}">
                  <a16:creationId xmlns:a16="http://schemas.microsoft.com/office/drawing/2014/main" id="{8B7D65BA-F321-CB90-E6E7-6685B79792F8}"/>
                </a:ext>
              </a:extLst>
            </p:cNvPr>
            <p:cNvSpPr/>
            <p:nvPr/>
          </p:nvSpPr>
          <p:spPr>
            <a:xfrm rot="16200000">
              <a:off x="8701397" y="4172561"/>
              <a:ext cx="972881" cy="740395"/>
            </a:xfrm>
            <a:prstGeom prst="leftArrow">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Oval 12">
              <a:extLst>
                <a:ext uri="{FF2B5EF4-FFF2-40B4-BE49-F238E27FC236}">
                  <a16:creationId xmlns:a16="http://schemas.microsoft.com/office/drawing/2014/main" id="{BFC7A512-6CC2-4FD5-D1F0-BB0A7E64A2B2}"/>
                </a:ext>
              </a:extLst>
            </p:cNvPr>
            <p:cNvSpPr/>
            <p:nvPr/>
          </p:nvSpPr>
          <p:spPr>
            <a:xfrm>
              <a:off x="8756900" y="3655265"/>
              <a:ext cx="905256" cy="356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5" name="TextBox 14">
            <a:extLst>
              <a:ext uri="{FF2B5EF4-FFF2-40B4-BE49-F238E27FC236}">
                <a16:creationId xmlns:a16="http://schemas.microsoft.com/office/drawing/2014/main" id="{8B065BB0-B608-C250-48F3-5556BF42B235}"/>
              </a:ext>
            </a:extLst>
          </p:cNvPr>
          <p:cNvSpPr txBox="1"/>
          <p:nvPr/>
        </p:nvSpPr>
        <p:spPr>
          <a:xfrm>
            <a:off x="10117703" y="6400800"/>
            <a:ext cx="19059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Brady et al, </a:t>
            </a:r>
            <a:r>
              <a:rPr kumimoji="0" lang="en-US" sz="1200" b="0" i="1" u="none" strike="noStrike" kern="1200" cap="none" spc="0" normalizeH="0" baseline="0" noProof="0" dirty="0">
                <a:ln>
                  <a:noFill/>
                </a:ln>
                <a:solidFill>
                  <a:prstClr val="black"/>
                </a:solidFill>
                <a:effectLst/>
                <a:uLnTx/>
                <a:uFillTx/>
                <a:latin typeface="Segoe UI"/>
                <a:ea typeface="+mn-ea"/>
                <a:cs typeface="+mn-cs"/>
              </a:rPr>
              <a:t>Urology</a:t>
            </a:r>
            <a:r>
              <a:rPr kumimoji="0" lang="en-US" sz="1200" b="0" i="0" u="none" strike="noStrike" kern="1200" cap="none" spc="0" normalizeH="0" baseline="0" noProof="0" dirty="0">
                <a:ln>
                  <a:noFill/>
                </a:ln>
                <a:solidFill>
                  <a:prstClr val="black"/>
                </a:solidFill>
                <a:effectLst/>
                <a:uLnTx/>
                <a:uFillTx/>
                <a:latin typeface="Segoe UI"/>
                <a:ea typeface="+mn-ea"/>
                <a:cs typeface="+mn-cs"/>
              </a:rPr>
              <a:t>, 2022</a:t>
            </a:r>
          </a:p>
        </p:txBody>
      </p:sp>
      <p:sp>
        <p:nvSpPr>
          <p:cNvPr id="16" name="Title 1">
            <a:extLst>
              <a:ext uri="{FF2B5EF4-FFF2-40B4-BE49-F238E27FC236}">
                <a16:creationId xmlns:a16="http://schemas.microsoft.com/office/drawing/2014/main" id="{156E3786-717C-4F3A-9B62-9BBCE186437F}"/>
              </a:ext>
            </a:extLst>
          </p:cNvPr>
          <p:cNvSpPr>
            <a:spLocks noGrp="1"/>
          </p:cNvSpPr>
          <p:nvPr>
            <p:ph type="title"/>
          </p:nvPr>
        </p:nvSpPr>
        <p:spPr>
          <a:xfrm>
            <a:off x="838200" y="115551"/>
            <a:ext cx="10515600" cy="966788"/>
          </a:xfrm>
        </p:spPr>
        <p:txBody>
          <a:bodyPr/>
          <a:lstStyle/>
          <a:p>
            <a:r>
              <a:rPr lang="en-US" dirty="0"/>
              <a:t>Downstream impacts</a:t>
            </a:r>
          </a:p>
        </p:txBody>
      </p:sp>
      <p:sp>
        <p:nvSpPr>
          <p:cNvPr id="2" name="Rectangle 1">
            <a:extLst>
              <a:ext uri="{FF2B5EF4-FFF2-40B4-BE49-F238E27FC236}">
                <a16:creationId xmlns:a16="http://schemas.microsoft.com/office/drawing/2014/main" id="{75316428-1DF0-0767-1E48-EC956D2632CF}"/>
              </a:ext>
            </a:extLst>
          </p:cNvPr>
          <p:cNvSpPr/>
          <p:nvPr/>
        </p:nvSpPr>
        <p:spPr>
          <a:xfrm>
            <a:off x="1949144" y="5983705"/>
            <a:ext cx="8168559" cy="7587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73252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925B-D31F-F524-5055-704ABAAE4EA9}"/>
              </a:ext>
            </a:extLst>
          </p:cNvPr>
          <p:cNvSpPr>
            <a:spLocks noGrp="1"/>
          </p:cNvSpPr>
          <p:nvPr>
            <p:ph type="title"/>
          </p:nvPr>
        </p:nvSpPr>
        <p:spPr>
          <a:xfrm>
            <a:off x="838200" y="365125"/>
            <a:ext cx="10515600" cy="803717"/>
          </a:xfrm>
        </p:spPr>
        <p:txBody>
          <a:bodyPr/>
          <a:lstStyle/>
          <a:p>
            <a:r>
              <a:rPr lang="en-US" dirty="0">
                <a:solidFill>
                  <a:schemeClr val="bg1"/>
                </a:solidFill>
              </a:rPr>
              <a:t>How can we (NIH/NIDDK) help?</a:t>
            </a:r>
          </a:p>
        </p:txBody>
      </p:sp>
      <p:sp>
        <p:nvSpPr>
          <p:cNvPr id="3" name="Content Placeholder 2">
            <a:extLst>
              <a:ext uri="{FF2B5EF4-FFF2-40B4-BE49-F238E27FC236}">
                <a16:creationId xmlns:a16="http://schemas.microsoft.com/office/drawing/2014/main" id="{0A67421B-3A5E-47E7-F62A-5A7C24C922A5}"/>
              </a:ext>
            </a:extLst>
          </p:cNvPr>
          <p:cNvSpPr>
            <a:spLocks noGrp="1"/>
          </p:cNvSpPr>
          <p:nvPr>
            <p:ph idx="1"/>
          </p:nvPr>
        </p:nvSpPr>
        <p:spPr/>
        <p:txBody>
          <a:bodyPr/>
          <a:lstStyle/>
          <a:p>
            <a:r>
              <a:rPr lang="en-US" dirty="0"/>
              <a:t>Identify major roadblocks/hurtles facing research community</a:t>
            </a:r>
          </a:p>
          <a:p>
            <a:r>
              <a:rPr lang="en-US" dirty="0"/>
              <a:t>Suggest opportunities for additional $ emphasis</a:t>
            </a:r>
          </a:p>
          <a:p>
            <a:pPr marL="0" indent="0">
              <a:buNone/>
            </a:pPr>
            <a:endParaRPr lang="en-US" dirty="0"/>
          </a:p>
        </p:txBody>
      </p:sp>
      <p:pic>
        <p:nvPicPr>
          <p:cNvPr id="5" name="Picture 4" descr="Person jumping on race track">
            <a:extLst>
              <a:ext uri="{FF2B5EF4-FFF2-40B4-BE49-F238E27FC236}">
                <a16:creationId xmlns:a16="http://schemas.microsoft.com/office/drawing/2014/main" id="{9DCD3FBA-3F14-CEEB-B800-A9E15BC4A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066" y="3491256"/>
            <a:ext cx="4550135" cy="3033423"/>
          </a:xfrm>
          <a:prstGeom prst="rect">
            <a:avLst/>
          </a:prstGeom>
        </p:spPr>
      </p:pic>
      <p:pic>
        <p:nvPicPr>
          <p:cNvPr id="7" name="Picture 6" descr="Winding dirt road">
            <a:extLst>
              <a:ext uri="{FF2B5EF4-FFF2-40B4-BE49-F238E27FC236}">
                <a16:creationId xmlns:a16="http://schemas.microsoft.com/office/drawing/2014/main" id="{56F0F386-98D1-6732-D019-7AC5915B6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297" y="3461755"/>
            <a:ext cx="4638637" cy="3092424"/>
          </a:xfrm>
          <a:prstGeom prst="rect">
            <a:avLst/>
          </a:prstGeom>
        </p:spPr>
      </p:pic>
    </p:spTree>
    <p:extLst>
      <p:ext uri="{BB962C8B-B14F-4D97-AF65-F5344CB8AC3E}">
        <p14:creationId xmlns:p14="http://schemas.microsoft.com/office/powerpoint/2010/main" val="228654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NIDDK Role(s)</a:t>
            </a:r>
          </a:p>
        </p:txBody>
      </p:sp>
      <p:sp>
        <p:nvSpPr>
          <p:cNvPr id="3" name="Content Placeholder 2"/>
          <p:cNvSpPr>
            <a:spLocks noGrp="1"/>
          </p:cNvSpPr>
          <p:nvPr>
            <p:ph idx="1"/>
          </p:nvPr>
        </p:nvSpPr>
        <p:spPr/>
        <p:txBody>
          <a:bodyPr>
            <a:normAutofit lnSpcReduction="10000"/>
          </a:bodyPr>
          <a:lstStyle/>
          <a:p>
            <a:r>
              <a:rPr lang="en-US" dirty="0"/>
              <a:t>Program Director: Urology Training Grants</a:t>
            </a:r>
          </a:p>
          <a:p>
            <a:pPr lvl="1"/>
            <a:r>
              <a:rPr lang="en-US" dirty="0"/>
              <a:t>Individual (Career Development Grants, K23)</a:t>
            </a:r>
          </a:p>
          <a:p>
            <a:pPr lvl="1"/>
            <a:r>
              <a:rPr lang="en-US" dirty="0"/>
              <a:t>Institutional K12 programs</a:t>
            </a:r>
          </a:p>
          <a:p>
            <a:pPr lvl="2"/>
            <a:r>
              <a:rPr lang="en-US" dirty="0"/>
              <a:t>K12 Urological Epidemiology Institutional Research Career Development Programs (</a:t>
            </a:r>
            <a:r>
              <a:rPr lang="en-US" dirty="0" err="1"/>
              <a:t>KUroEpi</a:t>
            </a:r>
            <a:r>
              <a:rPr lang="en-US" dirty="0"/>
              <a:t>) </a:t>
            </a:r>
          </a:p>
          <a:p>
            <a:pPr lvl="2"/>
            <a:r>
              <a:rPr lang="en-US" dirty="0"/>
              <a:t>K12 Multidisciplinary Urologic Research Career Development Programs (</a:t>
            </a:r>
            <a:r>
              <a:rPr lang="en-US" dirty="0" err="1"/>
              <a:t>KURe</a:t>
            </a:r>
            <a:r>
              <a:rPr lang="en-US" dirty="0"/>
              <a:t>)</a:t>
            </a:r>
          </a:p>
          <a:p>
            <a:r>
              <a:rPr lang="en-US" dirty="0"/>
              <a:t>Program Official: </a:t>
            </a:r>
          </a:p>
          <a:p>
            <a:pPr lvl="1"/>
            <a:r>
              <a:rPr lang="en-US" dirty="0"/>
              <a:t>Clinical and translational research</a:t>
            </a:r>
          </a:p>
          <a:p>
            <a:pPr lvl="1"/>
            <a:r>
              <a:rPr lang="en-US" dirty="0"/>
              <a:t>Functional and </a:t>
            </a:r>
            <a:r>
              <a:rPr lang="en-US" dirty="0" err="1"/>
              <a:t>Neurourology</a:t>
            </a:r>
            <a:r>
              <a:rPr lang="en-US" dirty="0"/>
              <a:t>, Women’s urology and Reconstruction, and Pediatric and Aging urology</a:t>
            </a:r>
          </a:p>
        </p:txBody>
      </p:sp>
    </p:spTree>
    <p:extLst>
      <p:ext uri="{BB962C8B-B14F-4D97-AF65-F5344CB8AC3E}">
        <p14:creationId xmlns:p14="http://schemas.microsoft.com/office/powerpoint/2010/main" val="2636685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Questions?</a:t>
            </a:r>
          </a:p>
          <a:p>
            <a:r>
              <a:rPr lang="en-US" dirty="0"/>
              <a:t>Stuart.Reynolds@nih.gov</a:t>
            </a:r>
          </a:p>
          <a:p>
            <a:r>
              <a:rPr lang="en-US" dirty="0"/>
              <a:t>William.Reynolds@nih.gov</a:t>
            </a:r>
          </a:p>
        </p:txBody>
      </p:sp>
    </p:spTree>
    <p:extLst>
      <p:ext uri="{BB962C8B-B14F-4D97-AF65-F5344CB8AC3E}">
        <p14:creationId xmlns:p14="http://schemas.microsoft.com/office/powerpoint/2010/main" val="91902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B3DD-AC4D-52F6-4496-C6120A9011E1}"/>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B6ADF5E0-01DA-BEC6-7DE7-0F999F08E072}"/>
              </a:ext>
            </a:extLst>
          </p:cNvPr>
          <p:cNvSpPr>
            <a:spLocks noGrp="1"/>
          </p:cNvSpPr>
          <p:nvPr>
            <p:ph idx="1"/>
          </p:nvPr>
        </p:nvSpPr>
        <p:spPr/>
        <p:txBody>
          <a:bodyPr/>
          <a:lstStyle/>
          <a:p>
            <a:r>
              <a:rPr lang="en-US" dirty="0"/>
              <a:t>Some things reflect NIH/NIDDK (beginning slides)</a:t>
            </a:r>
          </a:p>
          <a:p>
            <a:r>
              <a:rPr lang="en-US" dirty="0"/>
              <a:t>Some things do not reflect NIH/NIDDK – my own opinions/thoughts</a:t>
            </a:r>
          </a:p>
          <a:p>
            <a:r>
              <a:rPr lang="en-US" dirty="0"/>
              <a:t>…and I’m still learning the difference…</a:t>
            </a:r>
          </a:p>
        </p:txBody>
      </p:sp>
    </p:spTree>
    <p:extLst>
      <p:ext uri="{BB962C8B-B14F-4D97-AF65-F5344CB8AC3E}">
        <p14:creationId xmlns:p14="http://schemas.microsoft.com/office/powerpoint/2010/main" val="257086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98246D3-0D1D-95F1-2574-A28429E8FA68}"/>
              </a:ext>
            </a:extLst>
          </p:cNvPr>
          <p:cNvSpPr/>
          <p:nvPr/>
        </p:nvSpPr>
        <p:spPr>
          <a:xfrm>
            <a:off x="6379443" y="5548488"/>
            <a:ext cx="5749418" cy="1272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9F70AED-3BBD-F609-0D6E-33E92AACBF6C}"/>
              </a:ext>
            </a:extLst>
          </p:cNvPr>
          <p:cNvSpPr txBox="1"/>
          <p:nvPr/>
        </p:nvSpPr>
        <p:spPr>
          <a:xfrm>
            <a:off x="3050458" y="3052309"/>
            <a:ext cx="6100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Contact the NIDDK Urology Program Staff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9C2C8A43-7FF2-C847-71D5-B1B1A1B5585F}"/>
              </a:ext>
            </a:extLst>
          </p:cNvPr>
          <p:cNvSpPr>
            <a:spLocks noGrp="1"/>
          </p:cNvSpPr>
          <p:nvPr>
            <p:ph type="title"/>
          </p:nvPr>
        </p:nvSpPr>
        <p:spPr>
          <a:xfrm>
            <a:off x="3621740" y="293903"/>
            <a:ext cx="8346141" cy="722812"/>
          </a:xfrm>
        </p:spPr>
        <p:txBody>
          <a:bodyPr>
            <a:noAutofit/>
          </a:bodyPr>
          <a:lstStyle/>
          <a:p>
            <a:r>
              <a:rPr lang="en-US" dirty="0">
                <a:solidFill>
                  <a:schemeClr val="bg1"/>
                </a:solidFill>
                <a:latin typeface="+mn-lt"/>
              </a:rPr>
              <a:t>Contact the NIDDK Urology Program Staff!</a:t>
            </a:r>
          </a:p>
        </p:txBody>
      </p:sp>
      <p:sp>
        <p:nvSpPr>
          <p:cNvPr id="16" name="TextBox 15">
            <a:extLst>
              <a:ext uri="{FF2B5EF4-FFF2-40B4-BE49-F238E27FC236}">
                <a16:creationId xmlns:a16="http://schemas.microsoft.com/office/drawing/2014/main" id="{ED3B8760-81D6-3498-344B-08FF5B9E243F}"/>
              </a:ext>
            </a:extLst>
          </p:cNvPr>
          <p:cNvSpPr txBox="1"/>
          <p:nvPr/>
        </p:nvSpPr>
        <p:spPr>
          <a:xfrm>
            <a:off x="9282876" y="1297352"/>
            <a:ext cx="2593198" cy="132343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Ziya Kirkali, MD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Clinical Urology; Erectile Dysfunction; Urology HIV/AIDS</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ziya.kirkali@nih.gov</a:t>
            </a: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 </a:t>
            </a:r>
          </a:p>
        </p:txBody>
      </p:sp>
      <p:pic>
        <p:nvPicPr>
          <p:cNvPr id="17" name="Picture 2">
            <a:extLst>
              <a:ext uri="{FF2B5EF4-FFF2-40B4-BE49-F238E27FC236}">
                <a16:creationId xmlns:a16="http://schemas.microsoft.com/office/drawing/2014/main" id="{1CE53361-007C-2A3C-405F-508C6FA262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100433" y="1389712"/>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AB609252-939A-3A78-D5E7-A0D97C7400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75882" y="1389712"/>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EA7528E-2C3C-93FF-3642-CA3317373F4D}"/>
              </a:ext>
            </a:extLst>
          </p:cNvPr>
          <p:cNvSpPr txBox="1"/>
          <p:nvPr/>
        </p:nvSpPr>
        <p:spPr>
          <a:xfrm>
            <a:off x="5255738" y="1343532"/>
            <a:ext cx="2928798" cy="132343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Tracy Rankin, PhD, MPH</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Deputy Director, KUH</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Career Development, Diabetic Uropathy; Endocrinology</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tracy.rankin@nih.gov</a:t>
            </a: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 </a:t>
            </a:r>
          </a:p>
        </p:txBody>
      </p:sp>
      <p:sp>
        <p:nvSpPr>
          <p:cNvPr id="20" name="TextBox 19">
            <a:extLst>
              <a:ext uri="{FF2B5EF4-FFF2-40B4-BE49-F238E27FC236}">
                <a16:creationId xmlns:a16="http://schemas.microsoft.com/office/drawing/2014/main" id="{4CB48B26-8D69-A7FE-418E-CC0B1BD59BCD}"/>
              </a:ext>
            </a:extLst>
          </p:cNvPr>
          <p:cNvSpPr txBox="1"/>
          <p:nvPr/>
        </p:nvSpPr>
        <p:spPr>
          <a:xfrm>
            <a:off x="1477344" y="1389712"/>
            <a:ext cx="2312299" cy="830997"/>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Robert Star, MD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Director, KUH</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robertstar@nih.gov</a:t>
            </a: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 </a:t>
            </a:r>
          </a:p>
        </p:txBody>
      </p:sp>
      <p:pic>
        <p:nvPicPr>
          <p:cNvPr id="21" name="Picture 20">
            <a:extLst>
              <a:ext uri="{FF2B5EF4-FFF2-40B4-BE49-F238E27FC236}">
                <a16:creationId xmlns:a16="http://schemas.microsoft.com/office/drawing/2014/main" id="{7EEAE63F-817C-CBDD-375B-8CD69A0B7F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13570" y="1389712"/>
            <a:ext cx="1101890" cy="1097280"/>
          </a:xfrm>
          <a:prstGeom prst="rect">
            <a:avLst/>
          </a:prstGeom>
        </p:spPr>
      </p:pic>
      <p:sp>
        <p:nvSpPr>
          <p:cNvPr id="22" name="TextBox 21">
            <a:extLst>
              <a:ext uri="{FF2B5EF4-FFF2-40B4-BE49-F238E27FC236}">
                <a16:creationId xmlns:a16="http://schemas.microsoft.com/office/drawing/2014/main" id="{C8B8E535-D158-8650-0C6B-F3DC400D3111}"/>
              </a:ext>
            </a:extLst>
          </p:cNvPr>
          <p:cNvSpPr txBox="1"/>
          <p:nvPr/>
        </p:nvSpPr>
        <p:spPr>
          <a:xfrm>
            <a:off x="9254152" y="2708395"/>
            <a:ext cx="2593199" cy="1077218"/>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Danny Gossett, PhD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Small Business, Tech Development; Translation </a:t>
            </a: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daniel.gossett@nih.gov</a:t>
            </a: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 </a:t>
            </a:r>
          </a:p>
        </p:txBody>
      </p:sp>
      <p:pic>
        <p:nvPicPr>
          <p:cNvPr id="23" name="Picture 22">
            <a:extLst>
              <a:ext uri="{FF2B5EF4-FFF2-40B4-BE49-F238E27FC236}">
                <a16:creationId xmlns:a16="http://schemas.microsoft.com/office/drawing/2014/main" id="{8B07A417-62D9-D40F-2D0F-C39F79D2E5D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090378" y="2782283"/>
            <a:ext cx="1097280" cy="1097280"/>
          </a:xfrm>
          <a:prstGeom prst="rect">
            <a:avLst/>
          </a:prstGeom>
        </p:spPr>
      </p:pic>
      <p:sp>
        <p:nvSpPr>
          <p:cNvPr id="24" name="TextBox 23">
            <a:extLst>
              <a:ext uri="{FF2B5EF4-FFF2-40B4-BE49-F238E27FC236}">
                <a16:creationId xmlns:a16="http://schemas.microsoft.com/office/drawing/2014/main" id="{4D289A83-7B57-F731-6CA3-69CCB66D6C2D}"/>
              </a:ext>
            </a:extLst>
          </p:cNvPr>
          <p:cNvSpPr txBox="1"/>
          <p:nvPr/>
        </p:nvSpPr>
        <p:spPr>
          <a:xfrm>
            <a:off x="1434670" y="2791519"/>
            <a:ext cx="2543397" cy="1077218"/>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Chris Mullins, PhD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Cell Biology Programs in Kidney and Urologic Disease </a:t>
            </a: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10">
                  <a:extLst>
                    <a:ext uri="{A12FA001-AC4F-418D-AE19-62706E023703}">
                      <ahyp:hlinkClr xmlns:ahyp="http://schemas.microsoft.com/office/drawing/2018/hyperlinkcolor" val="tx"/>
                    </a:ext>
                  </a:extLst>
                </a:hlinkClick>
              </a:rPr>
              <a:t>mullinsc@mail.nih.gov</a:t>
            </a:r>
            <a:endPar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25" name="Picture 2">
            <a:extLst>
              <a:ext uri="{FF2B5EF4-FFF2-40B4-BE49-F238E27FC236}">
                <a16:creationId xmlns:a16="http://schemas.microsoft.com/office/drawing/2014/main" id="{39A58068-B7B1-40B7-741B-DFD71BA6C6C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 r="1" b="26570"/>
          <a:stretch/>
        </p:blipFill>
        <p:spPr bwMode="auto">
          <a:xfrm>
            <a:off x="325108" y="2791519"/>
            <a:ext cx="1097280" cy="1208612"/>
          </a:xfrm>
          <a:prstGeom prst="rect">
            <a:avLst/>
          </a:prstGeom>
          <a:solidFill>
            <a:sysClr val="window" lastClr="FFFFFF"/>
          </a:solidFill>
        </p:spPr>
      </p:pic>
      <p:pic>
        <p:nvPicPr>
          <p:cNvPr id="26" name="Picture 25">
            <a:extLst>
              <a:ext uri="{FF2B5EF4-FFF2-40B4-BE49-F238E27FC236}">
                <a16:creationId xmlns:a16="http://schemas.microsoft.com/office/drawing/2014/main" id="{37181F62-46C0-F191-5912-013E4DFE3D09}"/>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083781" y="5283960"/>
            <a:ext cx="1097280" cy="1097280"/>
          </a:xfrm>
          <a:prstGeom prst="rect">
            <a:avLst/>
          </a:prstGeom>
        </p:spPr>
      </p:pic>
      <p:sp>
        <p:nvSpPr>
          <p:cNvPr id="27" name="TextBox 26">
            <a:extLst>
              <a:ext uri="{FF2B5EF4-FFF2-40B4-BE49-F238E27FC236}">
                <a16:creationId xmlns:a16="http://schemas.microsoft.com/office/drawing/2014/main" id="{4809484D-C6ED-1385-9E40-7D425940B863}"/>
              </a:ext>
            </a:extLst>
          </p:cNvPr>
          <p:cNvSpPr txBox="1"/>
          <p:nvPr/>
        </p:nvSpPr>
        <p:spPr>
          <a:xfrm>
            <a:off x="9197713" y="5191959"/>
            <a:ext cx="2922585" cy="1077218"/>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Christine Maric-Bilkan, PhD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NRSA Fellowship Awards, F99/K00</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13">
                  <a:extLst>
                    <a:ext uri="{A12FA001-AC4F-418D-AE19-62706E023703}">
                      <ahyp:hlinkClr xmlns:ahyp="http://schemas.microsoft.com/office/drawing/2018/hyperlinkcolor" val="tx"/>
                    </a:ext>
                  </a:extLst>
                </a:hlinkClick>
              </a:rPr>
              <a:t>christine.maric-bilkan@nih.gov</a:t>
            </a:r>
            <a:endPar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5D09245B-4FCC-0E62-457D-9DCAF8FFF476}"/>
              </a:ext>
            </a:extLst>
          </p:cNvPr>
          <p:cNvSpPr txBox="1"/>
          <p:nvPr/>
        </p:nvSpPr>
        <p:spPr>
          <a:xfrm>
            <a:off x="9193923" y="3897178"/>
            <a:ext cx="2560320" cy="1077218"/>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Jenna Norton, PhD, MPH</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Health Equity, Social Determinants</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14">
                  <a:extLst>
                    <a:ext uri="{A12FA001-AC4F-418D-AE19-62706E023703}">
                      <ahyp:hlinkClr xmlns:ahyp="http://schemas.microsoft.com/office/drawing/2018/hyperlinkcolor" val="tx"/>
                    </a:ext>
                  </a:extLst>
                </a:hlinkClick>
              </a:rPr>
              <a:t>jenna.norton@nih.gov</a:t>
            </a: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  </a:t>
            </a:r>
          </a:p>
        </p:txBody>
      </p:sp>
      <p:pic>
        <p:nvPicPr>
          <p:cNvPr id="29" name="Picture 2">
            <a:extLst>
              <a:ext uri="{FF2B5EF4-FFF2-40B4-BE49-F238E27FC236}">
                <a16:creationId xmlns:a16="http://schemas.microsoft.com/office/drawing/2014/main" id="{090F0827-5B73-A7B6-16E8-7EB83E0B052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5260"/>
          <a:stretch/>
        </p:blipFill>
        <p:spPr bwMode="auto">
          <a:xfrm>
            <a:off x="8090378" y="4008010"/>
            <a:ext cx="1097280" cy="110001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985217A-4743-0325-FFF1-C9172430C276}"/>
              </a:ext>
            </a:extLst>
          </p:cNvPr>
          <p:cNvSpPr txBox="1"/>
          <p:nvPr/>
        </p:nvSpPr>
        <p:spPr>
          <a:xfrm>
            <a:off x="5173052" y="4084607"/>
            <a:ext cx="2743201" cy="1323439"/>
          </a:xfrm>
          <a:prstGeom prst="rect">
            <a:avLst/>
          </a:prstGeom>
          <a:solidFill>
            <a:sysClr val="window" lastClr="FFFFFF"/>
          </a:solid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F81BD">
                    <a:lumMod val="75000"/>
                  </a:srgbClr>
                </a:solidFill>
                <a:effectLst/>
                <a:uLnTx/>
                <a:uFillTx/>
                <a:latin typeface="Calibri"/>
                <a:ea typeface="+mn-ea"/>
                <a:cs typeface="+mn-cs"/>
              </a:rPr>
              <a:t>Deepak Nihalani, PhD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F81BD">
                    <a:lumMod val="75000"/>
                  </a:srgbClr>
                </a:solidFill>
                <a:effectLst/>
                <a:uLnTx/>
                <a:uFillTx/>
                <a:latin typeface="Calibri"/>
                <a:ea typeface="+mn-ea"/>
                <a:cs typeface="+mn-cs"/>
              </a:rPr>
              <a:t>Kidney and Urology Centers Programs </a:t>
            </a:r>
            <a:r>
              <a:rPr kumimoji="0" lang="en-US" sz="1600" b="0" i="0" u="none" strike="noStrike" kern="0" cap="none" spc="0" normalizeH="0" baseline="0" noProof="0" dirty="0">
                <a:ln>
                  <a:noFill/>
                </a:ln>
                <a:solidFill>
                  <a:srgbClr val="4F81BD">
                    <a:lumMod val="75000"/>
                  </a:srgbClr>
                </a:solidFill>
                <a:effectLst/>
                <a:uLnTx/>
                <a:uFillTx/>
                <a:latin typeface="Calibri"/>
                <a:ea typeface="+mn-ea"/>
                <a:cs typeface="+mn-cs"/>
                <a:hlinkClick r:id="rId16">
                  <a:extLst>
                    <a:ext uri="{A12FA001-AC4F-418D-AE19-62706E023703}">
                      <ahyp:hlinkClr xmlns:ahyp="http://schemas.microsoft.com/office/drawing/2018/hyperlinkcolor" val="tx"/>
                    </a:ext>
                  </a:extLst>
                </a:hlinkClick>
              </a:rPr>
              <a:t>deepak.nihalani@nih.gov</a:t>
            </a:r>
            <a:endParaRPr kumimoji="0" lang="en-US" sz="1600" b="0" i="0" u="none" strike="noStrike" kern="0" cap="none" spc="0" normalizeH="0" baseline="0" noProof="0" dirty="0">
              <a:ln>
                <a:noFill/>
              </a:ln>
              <a:solidFill>
                <a:srgbClr val="4F81BD">
                  <a:lumMod val="75000"/>
                </a:srgbClr>
              </a:solidFill>
              <a:effectLst/>
              <a:uLnTx/>
              <a:uFillTx/>
              <a:latin typeface="Calibri"/>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4F81BD">
                  <a:lumMod val="75000"/>
                </a:srgbClr>
              </a:solidFill>
              <a:effectLst/>
              <a:uLnTx/>
              <a:uFillTx/>
              <a:latin typeface="Calibri"/>
              <a:ea typeface="+mn-ea"/>
              <a:cs typeface="+mn-cs"/>
            </a:endParaRPr>
          </a:p>
        </p:txBody>
      </p:sp>
      <p:pic>
        <p:nvPicPr>
          <p:cNvPr id="31" name="Picture 30" descr="A person in a blue shirt&#10;&#10;Description automatically generated">
            <a:extLst>
              <a:ext uri="{FF2B5EF4-FFF2-40B4-BE49-F238E27FC236}">
                <a16:creationId xmlns:a16="http://schemas.microsoft.com/office/drawing/2014/main" id="{90AEFE1C-D170-8DEA-4045-E7F0C68D630E}"/>
              </a:ext>
            </a:extLst>
          </p:cNvPr>
          <p:cNvPicPr>
            <a:picLocks noChangeAspect="1"/>
          </p:cNvPicPr>
          <p:nvPr/>
        </p:nvPicPr>
        <p:blipFill rotWithShape="1">
          <a:blip r:embed="rId17">
            <a:extLst>
              <a:ext uri="{28A0092B-C50C-407E-A947-70E740481C1C}">
                <a14:useLocalDpi xmlns:a14="http://schemas.microsoft.com/office/drawing/2010/main" val="0"/>
              </a:ext>
            </a:extLst>
          </a:blip>
          <a:srcRect l="3843" t="5704" r="11678" b="39464"/>
          <a:stretch/>
        </p:blipFill>
        <p:spPr>
          <a:xfrm>
            <a:off x="4075882" y="4149259"/>
            <a:ext cx="1097280" cy="1097281"/>
          </a:xfrm>
          <a:prstGeom prst="rect">
            <a:avLst/>
          </a:prstGeom>
        </p:spPr>
      </p:pic>
      <p:pic>
        <p:nvPicPr>
          <p:cNvPr id="32" name="Picture 31" descr="A close-up of a person smiling&#10;&#10;Description automatically generated">
            <a:extLst>
              <a:ext uri="{FF2B5EF4-FFF2-40B4-BE49-F238E27FC236}">
                <a16:creationId xmlns:a16="http://schemas.microsoft.com/office/drawing/2014/main" id="{9F66733B-FB38-302F-2C5F-39A882BD64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94182" y="5388529"/>
            <a:ext cx="1078066" cy="1097280"/>
          </a:xfrm>
          <a:prstGeom prst="rect">
            <a:avLst/>
          </a:prstGeom>
        </p:spPr>
      </p:pic>
      <p:pic>
        <p:nvPicPr>
          <p:cNvPr id="33" name="Picture 32">
            <a:extLst>
              <a:ext uri="{FF2B5EF4-FFF2-40B4-BE49-F238E27FC236}">
                <a16:creationId xmlns:a16="http://schemas.microsoft.com/office/drawing/2014/main" id="{0DF996F7-43BA-1DC6-AD35-98F0F43B8577}"/>
              </a:ext>
            </a:extLst>
          </p:cNvPr>
          <p:cNvPicPr>
            <a:picLocks noChangeAspect="1"/>
          </p:cNvPicPr>
          <p:nvPr/>
        </p:nvPicPr>
        <p:blipFill>
          <a:blip r:embed="rId19"/>
          <a:stretch>
            <a:fillRect/>
          </a:stretch>
        </p:blipFill>
        <p:spPr>
          <a:xfrm>
            <a:off x="314531" y="5343974"/>
            <a:ext cx="1086284" cy="1097280"/>
          </a:xfrm>
          <a:prstGeom prst="rect">
            <a:avLst/>
          </a:prstGeom>
        </p:spPr>
      </p:pic>
      <p:sp>
        <p:nvSpPr>
          <p:cNvPr id="34" name="TextBox 33">
            <a:extLst>
              <a:ext uri="{FF2B5EF4-FFF2-40B4-BE49-F238E27FC236}">
                <a16:creationId xmlns:a16="http://schemas.microsoft.com/office/drawing/2014/main" id="{E25A9CD4-CFEF-EF39-DE7B-26FE255D2BF9}"/>
              </a:ext>
            </a:extLst>
          </p:cNvPr>
          <p:cNvSpPr txBox="1"/>
          <p:nvPr/>
        </p:nvSpPr>
        <p:spPr>
          <a:xfrm>
            <a:off x="1434670" y="5249989"/>
            <a:ext cx="2641212" cy="132343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Eric Brunskill, PhD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Developmental Biology, Regeneration and Repair; Omics Research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20">
                  <a:extLst>
                    <a:ext uri="{A12FA001-AC4F-418D-AE19-62706E023703}">
                      <ahyp:hlinkClr xmlns:ahyp="http://schemas.microsoft.com/office/drawing/2018/hyperlinkcolor" val="tx"/>
                    </a:ext>
                  </a:extLst>
                </a:hlinkClick>
              </a:rPr>
              <a:t>eric.brunskill@nih.gov</a:t>
            </a:r>
            <a:endPar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DA17BD54-B333-BB95-2015-A5E8F74A7A3F}"/>
              </a:ext>
            </a:extLst>
          </p:cNvPr>
          <p:cNvSpPr txBox="1"/>
          <p:nvPr/>
        </p:nvSpPr>
        <p:spPr>
          <a:xfrm>
            <a:off x="5188900" y="5253935"/>
            <a:ext cx="272914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a:ea typeface="+mn-ea"/>
                <a:cs typeface="+mn-cs"/>
              </a:rPr>
              <a:t>Raquel Greer,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Health Equity; Health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Research; Dissemination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rPr>
              <a:t>Implementation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hlinkClick r:id="rId21">
                  <a:extLst>
                    <a:ext uri="{A12FA001-AC4F-418D-AE19-62706E023703}">
                      <ahyp:hlinkClr xmlns:ahyp="http://schemas.microsoft.com/office/drawing/2018/hyperlinkcolor" val="tx"/>
                    </a:ext>
                  </a:extLst>
                </a:hlinkClick>
              </a:rPr>
              <a:t>raquel.greer@nih.gov</a:t>
            </a:r>
            <a:endPar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36" name="Picture 2">
            <a:extLst>
              <a:ext uri="{FF2B5EF4-FFF2-40B4-BE49-F238E27FC236}">
                <a16:creationId xmlns:a16="http://schemas.microsoft.com/office/drawing/2014/main" id="{825303FB-2273-2A07-5675-A1B5ED2598A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75773" y="2697998"/>
            <a:ext cx="1097280" cy="12796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58C4415-F1E9-F17B-BB21-3D28EECB712B}"/>
              </a:ext>
            </a:extLst>
          </p:cNvPr>
          <p:cNvPicPr>
            <a:picLocks noChangeAspect="1"/>
          </p:cNvPicPr>
          <p:nvPr/>
        </p:nvPicPr>
        <p:blipFill>
          <a:blip r:embed="rId23"/>
          <a:stretch>
            <a:fillRect/>
          </a:stretch>
        </p:blipFill>
        <p:spPr>
          <a:xfrm>
            <a:off x="325107" y="4126668"/>
            <a:ext cx="1098339" cy="1098339"/>
          </a:xfrm>
          <a:prstGeom prst="rect">
            <a:avLst/>
          </a:prstGeom>
        </p:spPr>
      </p:pic>
      <p:sp>
        <p:nvSpPr>
          <p:cNvPr id="3" name="TextBox 2">
            <a:extLst>
              <a:ext uri="{FF2B5EF4-FFF2-40B4-BE49-F238E27FC236}">
                <a16:creationId xmlns:a16="http://schemas.microsoft.com/office/drawing/2014/main" id="{59E68674-4F1D-6C96-7CAA-3509D1D2C8A1}"/>
              </a:ext>
            </a:extLst>
          </p:cNvPr>
          <p:cNvSpPr txBox="1"/>
          <p:nvPr/>
        </p:nvSpPr>
        <p:spPr>
          <a:xfrm>
            <a:off x="1429711" y="4032000"/>
            <a:ext cx="304878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lumMod val="75000"/>
                    <a:lumOff val="25000"/>
                  </a:srgbClr>
                </a:solidFill>
                <a:effectLst/>
                <a:uLnTx/>
                <a:uFillTx/>
                <a:latin typeface="Calibri" panose="020F0502020204030204"/>
                <a:ea typeface="Calibri" panose="020F0502020204030204" pitchFamily="34" charset="0"/>
                <a:cs typeface="+mn-cs"/>
              </a:rPr>
              <a:t>Debbie Gipson, MS,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Calibri" panose="020F0502020204030204"/>
                <a:ea typeface="Calibri" panose="020F0502020204030204" pitchFamily="34" charset="0"/>
                <a:cs typeface="+mn-cs"/>
              </a:rPr>
              <a:t>Precision Clinical Trials,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Calibri" panose="020F0502020204030204"/>
                <a:ea typeface="Calibri" panose="020F0502020204030204" pitchFamily="34" charset="0"/>
                <a:cs typeface="+mn-cs"/>
              </a:rPr>
              <a:t>Pediatric Urology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E2841">
                    <a:lumMod val="75000"/>
                    <a:lumOff val="25000"/>
                  </a:srgbClr>
                </a:solidFill>
                <a:effectLst/>
                <a:uLnTx/>
                <a:uFillTx/>
                <a:latin typeface="Calibri" panose="020F0502020204030204"/>
                <a:ea typeface="Calibri" panose="020F0502020204030204" pitchFamily="34" charset="0"/>
                <a:cs typeface="+mn-cs"/>
                <a:hlinkClick r:id="rId24">
                  <a:extLst>
                    <a:ext uri="{A12FA001-AC4F-418D-AE19-62706E023703}">
                      <ahyp:hlinkClr xmlns:ahyp="http://schemas.microsoft.com/office/drawing/2018/hyperlinkcolor" val="tx"/>
                    </a:ext>
                  </a:extLst>
                </a:hlinkClick>
              </a:rPr>
              <a:t>debbie.gipson@nih.gov</a:t>
            </a:r>
            <a:endParaRPr kumimoji="0" lang="en-US" sz="1600" b="0" i="0" u="none" strike="noStrike" kern="1200" cap="none" spc="0" normalizeH="0" baseline="0" noProof="0" dirty="0">
              <a:ln>
                <a:noFill/>
              </a:ln>
              <a:solidFill>
                <a:srgbClr val="0E2841">
                  <a:lumMod val="75000"/>
                  <a:lumOff val="25000"/>
                </a:srgbClr>
              </a:solidFill>
              <a:effectLst/>
              <a:uLnTx/>
              <a:uFillTx/>
              <a:latin typeface="Calibri" panose="020F0502020204030204"/>
              <a:ea typeface="Calibri" panose="020F0502020204030204" pitchFamily="34" charset="0"/>
              <a:cs typeface="+mn-cs"/>
            </a:endParaRPr>
          </a:p>
        </p:txBody>
      </p:sp>
      <p:sp>
        <p:nvSpPr>
          <p:cNvPr id="4" name="TextBox 3">
            <a:extLst>
              <a:ext uri="{FF2B5EF4-FFF2-40B4-BE49-F238E27FC236}">
                <a16:creationId xmlns:a16="http://schemas.microsoft.com/office/drawing/2014/main" id="{814357BC-EECF-4861-F10A-756CBB50BA93}"/>
              </a:ext>
            </a:extLst>
          </p:cNvPr>
          <p:cNvSpPr txBox="1"/>
          <p:nvPr/>
        </p:nvSpPr>
        <p:spPr>
          <a:xfrm>
            <a:off x="5188900" y="2693679"/>
            <a:ext cx="254339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lumMod val="75000"/>
                    <a:lumOff val="25000"/>
                  </a:srgbClr>
                </a:solidFill>
                <a:effectLst/>
                <a:uLnTx/>
                <a:uFillTx/>
                <a:latin typeface="Calibri" panose="020F0502020204030204"/>
                <a:ea typeface="+mn-ea"/>
                <a:cs typeface="Calibri" panose="020F0502020204030204" pitchFamily="34" charset="0"/>
              </a:rPr>
              <a:t>Stuart Reynolds MD, MPH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Calibri" panose="020F0502020204030204"/>
                <a:ea typeface="+mn-ea"/>
                <a:cs typeface="Calibri" panose="020F0502020204030204" pitchFamily="34" charset="0"/>
              </a:rPr>
              <a:t>Senior Advisor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841">
                    <a:lumMod val="75000"/>
                    <a:lumOff val="25000"/>
                  </a:srgbClr>
                </a:solidFill>
                <a:effectLst/>
                <a:uLnTx/>
                <a:uFillTx/>
                <a:latin typeface="Calibri" panose="020F0502020204030204"/>
                <a:ea typeface="+mn-ea"/>
                <a:cs typeface="Calibri" panose="020F0502020204030204" pitchFamily="34" charset="0"/>
              </a:rPr>
              <a:t>Urology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E2841">
                    <a:lumMod val="75000"/>
                    <a:lumOff val="25000"/>
                  </a:srgbClr>
                </a:solidFill>
                <a:effectLst/>
                <a:uLnTx/>
                <a:uFillTx/>
                <a:latin typeface="Calibri" panose="020F0502020204030204"/>
                <a:ea typeface="+mn-ea"/>
                <a:cs typeface="Calibri" panose="020F0502020204030204" pitchFamily="34" charset="0"/>
              </a:rPr>
              <a:t>william.reynolds@nih.gov</a:t>
            </a:r>
          </a:p>
        </p:txBody>
      </p:sp>
    </p:spTree>
    <p:extLst>
      <p:ext uri="{BB962C8B-B14F-4D97-AF65-F5344CB8AC3E}">
        <p14:creationId xmlns:p14="http://schemas.microsoft.com/office/powerpoint/2010/main" val="367786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CB437A-87DD-B42D-9AC3-E07164702921}"/>
              </a:ext>
            </a:extLst>
          </p:cNvPr>
          <p:cNvSpPr/>
          <p:nvPr/>
        </p:nvSpPr>
        <p:spPr>
          <a:xfrm>
            <a:off x="6343047" y="5736656"/>
            <a:ext cx="5654643" cy="95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81">
            <a:extLst>
              <a:ext uri="{FF2B5EF4-FFF2-40B4-BE49-F238E27FC236}">
                <a16:creationId xmlns:a16="http://schemas.microsoft.com/office/drawing/2014/main" id="{B980AA5F-33D4-402D-8874-967BDF02DA55}"/>
              </a:ext>
            </a:extLst>
          </p:cNvPr>
          <p:cNvSpPr txBox="1">
            <a:spLocks noChangeArrowheads="1"/>
          </p:cNvSpPr>
          <p:nvPr/>
        </p:nvSpPr>
        <p:spPr>
          <a:xfrm>
            <a:off x="457747" y="306139"/>
            <a:ext cx="11567103" cy="672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i="0" kern="1200" cap="all" baseline="0">
                <a:solidFill>
                  <a:srgbClr val="453881"/>
                </a:solidFill>
                <a:latin typeface="Gotham"/>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“General” Time frame from Submission to Award</a:t>
            </a:r>
          </a:p>
        </p:txBody>
      </p:sp>
      <p:pic>
        <p:nvPicPr>
          <p:cNvPr id="7" name="Picture 2" descr="A graphic that shows the three main overlapping cycles per year.  Cycle one: receipt and referral from Jan through Apr, review from May through July, Council review Sept through Oct and award in Dec.  Cycle two:  receipt and referral from May to Sept, review from Oct into Dec, Council review Jan through Feb. and award in April.  Cycle three: receipt and referral from Sept through Dec,  review from Jan through Mar, Council review May through Jun and award in Jul">
            <a:extLst>
              <a:ext uri="{FF2B5EF4-FFF2-40B4-BE49-F238E27FC236}">
                <a16:creationId xmlns:a16="http://schemas.microsoft.com/office/drawing/2014/main" id="{A7683DB6-96F2-4636-8372-65274834F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86" y="1900671"/>
            <a:ext cx="10517194" cy="38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847C6517-67D7-4AF9-B759-126B9AE8E2C1}"/>
              </a:ext>
            </a:extLst>
          </p:cNvPr>
          <p:cNvSpPr/>
          <p:nvPr/>
        </p:nvSpPr>
        <p:spPr>
          <a:xfrm>
            <a:off x="194310" y="5778134"/>
            <a:ext cx="1194248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Application Due Dates/Timelines: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https://grants.nih.gov/grants/how-to-apply-application-guide/due-dates-and-submission-policies/due-dates.htm</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A2CC8DA0-89E7-975A-277D-09C46AC6D0B0}"/>
              </a:ext>
            </a:extLst>
          </p:cNvPr>
          <p:cNvSpPr/>
          <p:nvPr/>
        </p:nvSpPr>
        <p:spPr>
          <a:xfrm>
            <a:off x="1710812" y="1754886"/>
            <a:ext cx="7718322" cy="672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D8B1173-C0BB-44E6-408D-1C99B5DEF95B}"/>
              </a:ext>
            </a:extLst>
          </p:cNvPr>
          <p:cNvSpPr txBox="1"/>
          <p:nvPr/>
        </p:nvSpPr>
        <p:spPr>
          <a:xfrm>
            <a:off x="206535" y="1413400"/>
            <a:ext cx="1177893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Three (Primary) Funding Cycles Per Calendar Year Anchored to Three Council Meetings</a:t>
            </a:r>
          </a:p>
        </p:txBody>
      </p:sp>
      <p:sp>
        <p:nvSpPr>
          <p:cNvPr id="6" name="TextBox 5">
            <a:extLst>
              <a:ext uri="{FF2B5EF4-FFF2-40B4-BE49-F238E27FC236}">
                <a16:creationId xmlns:a16="http://schemas.microsoft.com/office/drawing/2014/main" id="{F02F7BB2-3766-426C-44E7-8EEBAF6769BE}"/>
              </a:ext>
            </a:extLst>
          </p:cNvPr>
          <p:cNvSpPr txBox="1"/>
          <p:nvPr/>
        </p:nvSpPr>
        <p:spPr>
          <a:xfrm>
            <a:off x="1507395" y="1946838"/>
            <a:ext cx="8929176"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However, our FISCAL YEAR is October 1</a:t>
            </a:r>
            <a:r>
              <a:rPr kumimoji="0" lang="en-US" sz="2600" b="0" i="0" u="none" strike="noStrike" kern="1200" cap="none" spc="0" normalizeH="0" baseline="30000" noProof="0" dirty="0">
                <a:ln>
                  <a:noFill/>
                </a:ln>
                <a:solidFill>
                  <a:srgbClr val="FF0000"/>
                </a:solidFill>
                <a:effectLst/>
                <a:uLnTx/>
                <a:uFillTx/>
                <a:latin typeface="Calibri" panose="020F0502020204030204"/>
                <a:ea typeface="+mn-ea"/>
                <a:cs typeface="+mn-cs"/>
              </a:rPr>
              <a:t>st</a:t>
            </a: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 through September 30</a:t>
            </a:r>
            <a:r>
              <a:rPr kumimoji="0" lang="en-US" sz="2600" b="0" i="0" u="none" strike="noStrike" kern="1200" cap="none" spc="0" normalizeH="0" baseline="30000" noProof="0" dirty="0">
                <a:ln>
                  <a:noFill/>
                </a:ln>
                <a:solidFill>
                  <a:srgbClr val="FF0000"/>
                </a:solidFill>
                <a:effectLst/>
                <a:uLnTx/>
                <a:uFillTx/>
                <a:latin typeface="Calibri" panose="020F0502020204030204"/>
                <a:ea typeface="+mn-ea"/>
                <a:cs typeface="+mn-cs"/>
              </a:rPr>
              <a:t>th</a:t>
            </a:r>
            <a:endPar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30000" noProof="0" dirty="0">
                <a:ln>
                  <a:noFill/>
                </a:ln>
                <a:solidFill>
                  <a:srgbClr val="FF0000"/>
                </a:solidFill>
                <a:effectLst/>
                <a:uLnTx/>
                <a:uFillTx/>
                <a:latin typeface="Calibri" panose="020F0502020204030204"/>
                <a:ea typeface="+mn-ea"/>
                <a:cs typeface="+mn-cs"/>
              </a:rPr>
              <a:t>(So FISCAL YEAR order is October, January, and May Council Rounds)</a:t>
            </a: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1733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p:cNvSpPr>
            <a:spLocks noGrp="1"/>
          </p:cNvSpPr>
          <p:nvPr>
            <p:ph type="title"/>
          </p:nvPr>
        </p:nvSpPr>
        <p:spPr>
          <a:xfrm>
            <a:off x="515332" y="268333"/>
            <a:ext cx="11437856" cy="762000"/>
          </a:xfrm>
        </p:spPr>
        <p:txBody>
          <a:bodyPr>
            <a:normAutofit/>
          </a:bodyPr>
          <a:lstStyle/>
          <a:p>
            <a:r>
              <a:rPr lang="en-US" sz="4400" dirty="0">
                <a:solidFill>
                  <a:schemeClr val="bg1"/>
                </a:solidFill>
                <a:latin typeface="Calibri" panose="020F0502020204030204" pitchFamily="34" charset="0"/>
                <a:cs typeface="Calibri" panose="020F0502020204030204" pitchFamily="34" charset="0"/>
              </a:rPr>
              <a:t>Big Changes for the Standard Review Criteria!</a:t>
            </a:r>
          </a:p>
        </p:txBody>
      </p:sp>
      <p:sp>
        <p:nvSpPr>
          <p:cNvPr id="18" name="Rectangle 17">
            <a:extLst>
              <a:ext uri="{FF2B5EF4-FFF2-40B4-BE49-F238E27FC236}">
                <a16:creationId xmlns:a16="http://schemas.microsoft.com/office/drawing/2014/main" id="{09254DC6-A9B4-A2D0-A3FD-F6E702F3C7AE}"/>
              </a:ext>
            </a:extLst>
          </p:cNvPr>
          <p:cNvSpPr/>
          <p:nvPr/>
        </p:nvSpPr>
        <p:spPr>
          <a:xfrm>
            <a:off x="6400800" y="5717406"/>
            <a:ext cx="5640404" cy="95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A2C2D2E-CAB9-FF15-B4E9-5137384AAE1B}"/>
              </a:ext>
            </a:extLst>
          </p:cNvPr>
          <p:cNvSpPr txBox="1"/>
          <p:nvPr/>
        </p:nvSpPr>
        <p:spPr>
          <a:xfrm>
            <a:off x="0" y="6273488"/>
            <a:ext cx="114378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NIH Grants and Funding: Simplified Review Framework: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563C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https://grants.nih.gov/policy-and-compliance/policy-topics/peer-review/simplifying-review/</a:t>
            </a:r>
            <a:r>
              <a:rPr kumimoji="0" lang="en-US"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framework</a:t>
            </a:r>
            <a:endParaRPr kumimoji="0" lang="en-US"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22" name="Picture 21" descr="Graphical user interface, text, application, email, website&#10;&#10;Description automatically generated">
            <a:extLst>
              <a:ext uri="{FF2B5EF4-FFF2-40B4-BE49-F238E27FC236}">
                <a16:creationId xmlns:a16="http://schemas.microsoft.com/office/drawing/2014/main" id="{8A49E9C8-B0E5-4E22-781C-AE06888FE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82" y="1334802"/>
            <a:ext cx="4275727" cy="1224125"/>
          </a:xfrm>
          <a:prstGeom prst="rect">
            <a:avLst/>
          </a:prstGeom>
        </p:spPr>
      </p:pic>
      <p:pic>
        <p:nvPicPr>
          <p:cNvPr id="30" name="Picture 29" descr="Diagram&#10;&#10;Description automatically generated">
            <a:extLst>
              <a:ext uri="{FF2B5EF4-FFF2-40B4-BE49-F238E27FC236}">
                <a16:creationId xmlns:a16="http://schemas.microsoft.com/office/drawing/2014/main" id="{465F885F-C3C8-DC30-F871-D4C7834B4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6" y="2581123"/>
            <a:ext cx="4442363" cy="3747813"/>
          </a:xfrm>
          <a:prstGeom prst="rect">
            <a:avLst/>
          </a:prstGeom>
        </p:spPr>
      </p:pic>
      <p:pic>
        <p:nvPicPr>
          <p:cNvPr id="65536" name="Picture 65535" descr="Graphical user interface, application&#10;&#10;Description automatically generated">
            <a:extLst>
              <a:ext uri="{FF2B5EF4-FFF2-40B4-BE49-F238E27FC236}">
                <a16:creationId xmlns:a16="http://schemas.microsoft.com/office/drawing/2014/main" id="{5B08E7EB-6FF7-842A-014D-2999706561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4025" y="1329940"/>
            <a:ext cx="4296573" cy="2442086"/>
          </a:xfrm>
          <a:prstGeom prst="rect">
            <a:avLst/>
          </a:prstGeom>
        </p:spPr>
      </p:pic>
      <p:sp>
        <p:nvSpPr>
          <p:cNvPr id="65544" name="TextBox 65543">
            <a:extLst>
              <a:ext uri="{FF2B5EF4-FFF2-40B4-BE49-F238E27FC236}">
                <a16:creationId xmlns:a16="http://schemas.microsoft.com/office/drawing/2014/main" id="{85AD4945-38A3-B00E-4E28-2D99AB378A9E}"/>
              </a:ext>
            </a:extLst>
          </p:cNvPr>
          <p:cNvSpPr txBox="1"/>
          <p:nvPr/>
        </p:nvSpPr>
        <p:spPr>
          <a:xfrm>
            <a:off x="4437976" y="1645688"/>
            <a:ext cx="4039743" cy="16619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Reframed Criteria Focus: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Importance of the Proposed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Research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Rigor/Feasibility of Methods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Expertise/Resources</a:t>
            </a:r>
          </a:p>
        </p:txBody>
      </p:sp>
      <p:sp>
        <p:nvSpPr>
          <p:cNvPr id="65545" name="TextBox 65544">
            <a:extLst>
              <a:ext uri="{FF2B5EF4-FFF2-40B4-BE49-F238E27FC236}">
                <a16:creationId xmlns:a16="http://schemas.microsoft.com/office/drawing/2014/main" id="{C8C71ABE-18FD-6235-A854-28182FF43DD6}"/>
              </a:ext>
            </a:extLst>
          </p:cNvPr>
          <p:cNvSpPr txBox="1"/>
          <p:nvPr/>
        </p:nvSpPr>
        <p:spPr>
          <a:xfrm flipH="1">
            <a:off x="4437976" y="3660522"/>
            <a:ext cx="57415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Overall Score/Percentile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Still Provided</a:t>
            </a:r>
          </a:p>
        </p:txBody>
      </p:sp>
      <p:sp>
        <p:nvSpPr>
          <p:cNvPr id="65546" name="TextBox 65545">
            <a:extLst>
              <a:ext uri="{FF2B5EF4-FFF2-40B4-BE49-F238E27FC236}">
                <a16:creationId xmlns:a16="http://schemas.microsoft.com/office/drawing/2014/main" id="{CA0B37DA-DE77-3C28-DFBC-9A38F43F71E2}"/>
              </a:ext>
            </a:extLst>
          </p:cNvPr>
          <p:cNvSpPr txBox="1"/>
          <p:nvPr/>
        </p:nvSpPr>
        <p:spPr>
          <a:xfrm flipH="1">
            <a:off x="4437976" y="4669924"/>
            <a:ext cx="57415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Additional Review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Considerations</a:t>
            </a:r>
          </a:p>
        </p:txBody>
      </p:sp>
      <p:cxnSp>
        <p:nvCxnSpPr>
          <p:cNvPr id="65547" name="Straight Arrow Connector 65546">
            <a:extLst>
              <a:ext uri="{FF2B5EF4-FFF2-40B4-BE49-F238E27FC236}">
                <a16:creationId xmlns:a16="http://schemas.microsoft.com/office/drawing/2014/main" id="{FA84392C-7F03-BCC2-BD73-9D1110732846}"/>
              </a:ext>
            </a:extLst>
          </p:cNvPr>
          <p:cNvCxnSpPr>
            <a:cxnSpLocks/>
          </p:cNvCxnSpPr>
          <p:nvPr/>
        </p:nvCxnSpPr>
        <p:spPr>
          <a:xfrm flipV="1">
            <a:off x="6636471" y="4166647"/>
            <a:ext cx="1117554" cy="6693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5549" name="Rectangle 65548">
            <a:extLst>
              <a:ext uri="{FF2B5EF4-FFF2-40B4-BE49-F238E27FC236}">
                <a16:creationId xmlns:a16="http://schemas.microsoft.com/office/drawing/2014/main" id="{A6C59EC5-5C66-E3C6-AB4D-BADCB15FB4C0}"/>
              </a:ext>
            </a:extLst>
          </p:cNvPr>
          <p:cNvSpPr/>
          <p:nvPr/>
        </p:nvSpPr>
        <p:spPr>
          <a:xfrm>
            <a:off x="84102" y="1313411"/>
            <a:ext cx="4379832" cy="5048777"/>
          </a:xfrm>
          <a:prstGeom prst="rect">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550" name="Rectangle 65549">
            <a:extLst>
              <a:ext uri="{FF2B5EF4-FFF2-40B4-BE49-F238E27FC236}">
                <a16:creationId xmlns:a16="http://schemas.microsoft.com/office/drawing/2014/main" id="{7D32B24B-6BA5-C5B4-710F-8E63131951AD}"/>
              </a:ext>
            </a:extLst>
          </p:cNvPr>
          <p:cNvSpPr/>
          <p:nvPr/>
        </p:nvSpPr>
        <p:spPr>
          <a:xfrm>
            <a:off x="7751207" y="1316438"/>
            <a:ext cx="4426937" cy="5064697"/>
          </a:xfrm>
          <a:prstGeom prst="rect">
            <a:avLst/>
          </a:prstGeom>
          <a:no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AE4104F-8816-5A26-F8E3-54D870305906}"/>
              </a:ext>
            </a:extLst>
          </p:cNvPr>
          <p:cNvPicPr>
            <a:picLocks noChangeAspect="1"/>
          </p:cNvPicPr>
          <p:nvPr/>
        </p:nvPicPr>
        <p:blipFill>
          <a:blip r:embed="rId7"/>
          <a:stretch>
            <a:fillRect/>
          </a:stretch>
        </p:blipFill>
        <p:spPr>
          <a:xfrm>
            <a:off x="7767484" y="3767980"/>
            <a:ext cx="4339122" cy="2583659"/>
          </a:xfrm>
          <a:prstGeom prst="rect">
            <a:avLst/>
          </a:prstGeom>
        </p:spPr>
      </p:pic>
    </p:spTree>
    <p:extLst>
      <p:ext uri="{BB962C8B-B14F-4D97-AF65-F5344CB8AC3E}">
        <p14:creationId xmlns:p14="http://schemas.microsoft.com/office/powerpoint/2010/main" val="397346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5805-E073-45A6-8FA6-39A313F7498E}"/>
              </a:ext>
            </a:extLst>
          </p:cNvPr>
          <p:cNvSpPr>
            <a:spLocks noGrp="1"/>
          </p:cNvSpPr>
          <p:nvPr>
            <p:ph type="title"/>
          </p:nvPr>
        </p:nvSpPr>
        <p:spPr>
          <a:xfrm>
            <a:off x="1022719" y="358922"/>
            <a:ext cx="11090268" cy="732745"/>
          </a:xfrm>
        </p:spPr>
        <p:txBody>
          <a:bodyPr>
            <a:normAutofit fontScale="90000"/>
          </a:bodyPr>
          <a:lstStyle/>
          <a:p>
            <a:r>
              <a:rPr lang="en-US" sz="4400" dirty="0">
                <a:solidFill>
                  <a:schemeClr val="bg1"/>
                </a:solidFill>
                <a:latin typeface="Calibri" panose="020F0502020204030204" pitchFamily="34" charset="0"/>
                <a:cs typeface="Calibri" panose="020F0502020204030204" pitchFamily="34" charset="0"/>
              </a:rPr>
              <a:t>NIH Staff Roles in Life Cycle of a Grant Application</a:t>
            </a:r>
          </a:p>
        </p:txBody>
      </p:sp>
      <p:graphicFrame>
        <p:nvGraphicFramePr>
          <p:cNvPr id="4" name="Table 4">
            <a:extLst>
              <a:ext uri="{FF2B5EF4-FFF2-40B4-BE49-F238E27FC236}">
                <a16:creationId xmlns:a16="http://schemas.microsoft.com/office/drawing/2014/main" id="{DBA58704-EE5E-44FE-B9F7-C94C6581B275}"/>
              </a:ext>
            </a:extLst>
          </p:cNvPr>
          <p:cNvGraphicFramePr>
            <a:graphicFrameLocks noGrp="1"/>
          </p:cNvGraphicFramePr>
          <p:nvPr/>
        </p:nvGraphicFramePr>
        <p:xfrm>
          <a:off x="1112541" y="1572404"/>
          <a:ext cx="9827580" cy="4145952"/>
        </p:xfrm>
        <a:graphic>
          <a:graphicData uri="http://schemas.openxmlformats.org/drawingml/2006/table">
            <a:tbl>
              <a:tblPr firstRow="1" bandRow="1">
                <a:tableStyleId>{073A0DAA-6AF3-43AB-8588-CEC1D06C72B9}</a:tableStyleId>
              </a:tblPr>
              <a:tblGrid>
                <a:gridCol w="2456895">
                  <a:extLst>
                    <a:ext uri="{9D8B030D-6E8A-4147-A177-3AD203B41FA5}">
                      <a16:colId xmlns:a16="http://schemas.microsoft.com/office/drawing/2014/main" val="2691837844"/>
                    </a:ext>
                  </a:extLst>
                </a:gridCol>
                <a:gridCol w="2456895">
                  <a:extLst>
                    <a:ext uri="{9D8B030D-6E8A-4147-A177-3AD203B41FA5}">
                      <a16:colId xmlns:a16="http://schemas.microsoft.com/office/drawing/2014/main" val="865763940"/>
                    </a:ext>
                  </a:extLst>
                </a:gridCol>
                <a:gridCol w="2456895">
                  <a:extLst>
                    <a:ext uri="{9D8B030D-6E8A-4147-A177-3AD203B41FA5}">
                      <a16:colId xmlns:a16="http://schemas.microsoft.com/office/drawing/2014/main" val="3920466448"/>
                    </a:ext>
                  </a:extLst>
                </a:gridCol>
                <a:gridCol w="2456895">
                  <a:extLst>
                    <a:ext uri="{9D8B030D-6E8A-4147-A177-3AD203B41FA5}">
                      <a16:colId xmlns:a16="http://schemas.microsoft.com/office/drawing/2014/main" val="1472167268"/>
                    </a:ext>
                  </a:extLst>
                </a:gridCol>
              </a:tblGrid>
              <a:tr h="850711">
                <a:tc>
                  <a:txBody>
                    <a:bodyPr/>
                    <a:lstStyle/>
                    <a:p>
                      <a:pPr algn="ctr"/>
                      <a:r>
                        <a:rPr lang="en-US" sz="2400" dirty="0"/>
                        <a:t>Stages of Grant</a:t>
                      </a:r>
                    </a:p>
                  </a:txBody>
                  <a:tcPr/>
                </a:tc>
                <a:tc>
                  <a:txBody>
                    <a:bodyPr/>
                    <a:lstStyle/>
                    <a:p>
                      <a:pPr algn="ctr"/>
                      <a:r>
                        <a:rPr lang="en-US" sz="2400" dirty="0"/>
                        <a:t>Program Officer</a:t>
                      </a:r>
                    </a:p>
                  </a:txBody>
                  <a:tcPr/>
                </a:tc>
                <a:tc>
                  <a:txBody>
                    <a:bodyPr/>
                    <a:lstStyle/>
                    <a:p>
                      <a:pPr algn="ctr"/>
                      <a:r>
                        <a:rPr lang="en-US" sz="2400" dirty="0"/>
                        <a:t>Scientific Review Officer</a:t>
                      </a:r>
                    </a:p>
                  </a:txBody>
                  <a:tcPr/>
                </a:tc>
                <a:tc>
                  <a:txBody>
                    <a:bodyPr/>
                    <a:lstStyle/>
                    <a:p>
                      <a:pPr algn="ctr"/>
                      <a:r>
                        <a:rPr lang="en-US" sz="2400" dirty="0"/>
                        <a:t>Grants Management Specialist</a:t>
                      </a:r>
                    </a:p>
                  </a:txBody>
                  <a:tcPr/>
                </a:tc>
                <a:extLst>
                  <a:ext uri="{0D108BD9-81ED-4DB2-BD59-A6C34878D82A}">
                    <a16:rowId xmlns:a16="http://schemas.microsoft.com/office/drawing/2014/main" val="1860266162"/>
                  </a:ext>
                </a:extLst>
              </a:tr>
              <a:tr h="492872">
                <a:tc>
                  <a:txBody>
                    <a:bodyPr/>
                    <a:lstStyle/>
                    <a:p>
                      <a:r>
                        <a:rPr lang="en-US" sz="2000" b="1" dirty="0"/>
                        <a:t>Grant Preparation</a:t>
                      </a:r>
                    </a:p>
                  </a:txBody>
                  <a:tcPr/>
                </a:tc>
                <a:tc>
                  <a:txBody>
                    <a:bodyPr/>
                    <a:lstStyle/>
                    <a:p>
                      <a:pPr algn="ctr"/>
                      <a:endParaRPr lang="en-US" dirty="0"/>
                    </a:p>
                  </a:txBody>
                  <a:tcPr>
                    <a:solidFill>
                      <a:srgbClr val="C00000"/>
                    </a:solidFill>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438143440"/>
                  </a:ext>
                </a:extLst>
              </a:tr>
              <a:tr h="492872">
                <a:tc>
                  <a:txBody>
                    <a:bodyPr/>
                    <a:lstStyle/>
                    <a:p>
                      <a:r>
                        <a:rPr lang="en-US" sz="2000" b="1" dirty="0"/>
                        <a:t>Grant Submission</a:t>
                      </a:r>
                    </a:p>
                  </a:txBody>
                  <a:tcPr/>
                </a:tc>
                <a:tc>
                  <a:txBody>
                    <a:bodyPr/>
                    <a:lstStyle/>
                    <a:p>
                      <a:pPr algn="ctr"/>
                      <a:endParaRPr lang="en-US" dirty="0"/>
                    </a:p>
                  </a:txBody>
                  <a:tcPr/>
                </a:tc>
                <a:tc>
                  <a:txBody>
                    <a:bodyPr/>
                    <a:lstStyle/>
                    <a:p>
                      <a:pPr algn="ctr"/>
                      <a:endParaRPr lang="en-US" dirty="0"/>
                    </a:p>
                  </a:txBody>
                  <a:tcPr>
                    <a:solidFill>
                      <a:srgbClr val="C00000"/>
                    </a:solidFill>
                  </a:tcPr>
                </a:tc>
                <a:tc>
                  <a:txBody>
                    <a:bodyPr/>
                    <a:lstStyle/>
                    <a:p>
                      <a:pPr algn="ctr"/>
                      <a:endParaRPr lang="en-US"/>
                    </a:p>
                  </a:txBody>
                  <a:tcPr/>
                </a:tc>
                <a:extLst>
                  <a:ext uri="{0D108BD9-81ED-4DB2-BD59-A6C34878D82A}">
                    <a16:rowId xmlns:a16="http://schemas.microsoft.com/office/drawing/2014/main" val="2537962438"/>
                  </a:ext>
                </a:extLst>
              </a:tr>
              <a:tr h="492872">
                <a:tc>
                  <a:txBody>
                    <a:bodyPr/>
                    <a:lstStyle/>
                    <a:p>
                      <a:r>
                        <a:rPr lang="en-US" sz="2000" b="1" dirty="0"/>
                        <a:t>Grant Review</a:t>
                      </a:r>
                    </a:p>
                  </a:txBody>
                  <a:tcPr/>
                </a:tc>
                <a:tc>
                  <a:txBody>
                    <a:bodyPr/>
                    <a:lstStyle/>
                    <a:p>
                      <a:pPr algn="ctr"/>
                      <a:endParaRPr lang="en-US" dirty="0"/>
                    </a:p>
                  </a:txBody>
                  <a:tcPr/>
                </a:tc>
                <a:tc>
                  <a:txBody>
                    <a:bodyPr/>
                    <a:lstStyle/>
                    <a:p>
                      <a:pPr algn="ctr"/>
                      <a:endParaRPr lang="en-US" dirty="0"/>
                    </a:p>
                  </a:txBody>
                  <a:tcPr>
                    <a:solidFill>
                      <a:srgbClr val="C00000"/>
                    </a:solidFill>
                  </a:tcPr>
                </a:tc>
                <a:tc>
                  <a:txBody>
                    <a:bodyPr/>
                    <a:lstStyle/>
                    <a:p>
                      <a:pPr algn="ctr"/>
                      <a:endParaRPr lang="en-US"/>
                    </a:p>
                  </a:txBody>
                  <a:tcPr/>
                </a:tc>
                <a:extLst>
                  <a:ext uri="{0D108BD9-81ED-4DB2-BD59-A6C34878D82A}">
                    <a16:rowId xmlns:a16="http://schemas.microsoft.com/office/drawing/2014/main" val="1016950688"/>
                  </a:ext>
                </a:extLst>
              </a:tr>
              <a:tr h="492872">
                <a:tc>
                  <a:txBody>
                    <a:bodyPr/>
                    <a:lstStyle/>
                    <a:p>
                      <a:r>
                        <a:rPr lang="en-US" sz="2000" b="1" dirty="0"/>
                        <a:t>Summary Statement</a:t>
                      </a:r>
                    </a:p>
                  </a:txBody>
                  <a:tcPr/>
                </a:tc>
                <a:tc>
                  <a:txBody>
                    <a:bodyPr/>
                    <a:lstStyle/>
                    <a:p>
                      <a:pPr algn="ctr"/>
                      <a:endParaRPr lang="en-US" dirty="0"/>
                    </a:p>
                  </a:txBody>
                  <a:tcPr/>
                </a:tc>
                <a:tc>
                  <a:txBody>
                    <a:bodyPr/>
                    <a:lstStyle/>
                    <a:p>
                      <a:pPr algn="ctr"/>
                      <a:endParaRPr lang="en-US" dirty="0"/>
                    </a:p>
                  </a:txBody>
                  <a:tcPr>
                    <a:solidFill>
                      <a:srgbClr val="C00000"/>
                    </a:solidFill>
                  </a:tcPr>
                </a:tc>
                <a:tc>
                  <a:txBody>
                    <a:bodyPr/>
                    <a:lstStyle/>
                    <a:p>
                      <a:pPr algn="ctr"/>
                      <a:endParaRPr lang="en-US"/>
                    </a:p>
                  </a:txBody>
                  <a:tcPr/>
                </a:tc>
                <a:extLst>
                  <a:ext uri="{0D108BD9-81ED-4DB2-BD59-A6C34878D82A}">
                    <a16:rowId xmlns:a16="http://schemas.microsoft.com/office/drawing/2014/main" val="613403317"/>
                  </a:ext>
                </a:extLst>
              </a:tr>
              <a:tr h="492872">
                <a:tc>
                  <a:txBody>
                    <a:bodyPr/>
                    <a:lstStyle/>
                    <a:p>
                      <a:r>
                        <a:rPr lang="en-US" sz="2000" b="1" dirty="0"/>
                        <a:t>Grant Revision</a:t>
                      </a:r>
                    </a:p>
                  </a:txBody>
                  <a:tcPr/>
                </a:tc>
                <a:tc>
                  <a:txBody>
                    <a:bodyPr/>
                    <a:lstStyle/>
                    <a:p>
                      <a:pPr algn="ctr"/>
                      <a:endParaRPr lang="en-US" dirty="0"/>
                    </a:p>
                  </a:txBody>
                  <a:tcPr>
                    <a:solidFill>
                      <a:srgbClr val="C00000"/>
                    </a:solidFill>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3602935449"/>
                  </a:ext>
                </a:extLst>
              </a:tr>
              <a:tr h="492872">
                <a:tc>
                  <a:txBody>
                    <a:bodyPr/>
                    <a:lstStyle/>
                    <a:p>
                      <a:r>
                        <a:rPr lang="en-US" sz="2000" b="1" dirty="0"/>
                        <a:t>Grant is Funded</a:t>
                      </a:r>
                    </a:p>
                  </a:txBody>
                  <a:tcPr/>
                </a:tc>
                <a:tc>
                  <a:txBody>
                    <a:bodyPr/>
                    <a:lstStyle/>
                    <a:p>
                      <a:pPr algn="ctr"/>
                      <a:endParaRPr lang="en-US" dirty="0"/>
                    </a:p>
                  </a:txBody>
                  <a:tcPr>
                    <a:solidFill>
                      <a:srgbClr val="C00000"/>
                    </a:solidFill>
                  </a:tcPr>
                </a:tc>
                <a:tc>
                  <a:txBody>
                    <a:bodyPr/>
                    <a:lstStyle/>
                    <a:p>
                      <a:pPr algn="ctr"/>
                      <a:endParaRPr lang="en-US" dirty="0"/>
                    </a:p>
                  </a:txBody>
                  <a:tcPr/>
                </a:tc>
                <a:tc>
                  <a:txBody>
                    <a:bodyPr/>
                    <a:lstStyle/>
                    <a:p>
                      <a:pPr algn="ctr"/>
                      <a:endParaRPr lang="en-US" dirty="0"/>
                    </a:p>
                  </a:txBody>
                  <a:tcPr>
                    <a:solidFill>
                      <a:srgbClr val="C00000"/>
                    </a:solidFill>
                  </a:tcPr>
                </a:tc>
                <a:extLst>
                  <a:ext uri="{0D108BD9-81ED-4DB2-BD59-A6C34878D82A}">
                    <a16:rowId xmlns:a16="http://schemas.microsoft.com/office/drawing/2014/main" val="2945934424"/>
                  </a:ext>
                </a:extLst>
              </a:tr>
            </a:tbl>
          </a:graphicData>
        </a:graphic>
      </p:graphicFrame>
      <p:sp>
        <p:nvSpPr>
          <p:cNvPr id="3" name="Rectangle 2">
            <a:extLst>
              <a:ext uri="{FF2B5EF4-FFF2-40B4-BE49-F238E27FC236}">
                <a16:creationId xmlns:a16="http://schemas.microsoft.com/office/drawing/2014/main" id="{1EDA81A0-83F1-ADB6-6D75-DA077BCB21A7}"/>
              </a:ext>
            </a:extLst>
          </p:cNvPr>
          <p:cNvSpPr/>
          <p:nvPr/>
        </p:nvSpPr>
        <p:spPr>
          <a:xfrm>
            <a:off x="6400800" y="5717406"/>
            <a:ext cx="5640404" cy="95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07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433B-02D4-AA32-A254-D84C4019287E}"/>
              </a:ext>
            </a:extLst>
          </p:cNvPr>
          <p:cNvSpPr>
            <a:spLocks noGrp="1"/>
          </p:cNvSpPr>
          <p:nvPr>
            <p:ph type="title"/>
          </p:nvPr>
        </p:nvSpPr>
        <p:spPr>
          <a:xfrm>
            <a:off x="838200" y="365126"/>
            <a:ext cx="10515600" cy="835522"/>
          </a:xfrm>
        </p:spPr>
        <p:txBody>
          <a:bodyPr/>
          <a:lstStyle/>
          <a:p>
            <a:r>
              <a:rPr lang="en-US" dirty="0">
                <a:solidFill>
                  <a:schemeClr val="bg1"/>
                </a:solidFill>
              </a:rPr>
              <a:t>CSR: Become a reviewer</a:t>
            </a:r>
          </a:p>
        </p:txBody>
      </p:sp>
      <p:pic>
        <p:nvPicPr>
          <p:cNvPr id="5" name="Content Placeholder 4">
            <a:extLst>
              <a:ext uri="{FF2B5EF4-FFF2-40B4-BE49-F238E27FC236}">
                <a16:creationId xmlns:a16="http://schemas.microsoft.com/office/drawing/2014/main" id="{2D54B31C-E54B-AEEF-9FB1-1B10CAE880EA}"/>
              </a:ext>
            </a:extLst>
          </p:cNvPr>
          <p:cNvPicPr>
            <a:picLocks noGrp="1" noChangeAspect="1"/>
          </p:cNvPicPr>
          <p:nvPr>
            <p:ph idx="1"/>
          </p:nvPr>
        </p:nvPicPr>
        <p:blipFill>
          <a:blip r:embed="rId2"/>
          <a:stretch>
            <a:fillRect/>
          </a:stretch>
        </p:blipFill>
        <p:spPr>
          <a:xfrm>
            <a:off x="878541" y="1315122"/>
            <a:ext cx="10718533" cy="4765004"/>
          </a:xfrm>
        </p:spPr>
      </p:pic>
    </p:spTree>
    <p:extLst>
      <p:ext uri="{BB962C8B-B14F-4D97-AF65-F5344CB8AC3E}">
        <p14:creationId xmlns:p14="http://schemas.microsoft.com/office/powerpoint/2010/main" val="3372954042"/>
      </p:ext>
    </p:extLst>
  </p:cSld>
  <p:clrMapOvr>
    <a:masterClrMapping/>
  </p:clrMapOvr>
</p:sld>
</file>

<file path=ppt/theme/theme1.xml><?xml version="1.0" encoding="utf-8"?>
<a:theme xmlns:a="http://schemas.openxmlformats.org/drawingml/2006/main" name="Upper Left and Right Lower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enter Logo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3762325366BD48A007071272F46AFE" ma:contentTypeVersion="2" ma:contentTypeDescription="Create a new document." ma:contentTypeScope="" ma:versionID="3508deaf14f6bf2040468a2e722e802d">
  <xsd:schema xmlns:xsd="http://www.w3.org/2001/XMLSchema" xmlns:xs="http://www.w3.org/2001/XMLSchema" xmlns:p="http://schemas.microsoft.com/office/2006/metadata/properties" xmlns:ns1="http://schemas.microsoft.com/sharepoint/v3" xmlns:ns2="68f3802f-220b-45e4-82d1-33dd2efe4d46" xmlns:ns3="2b0198ea-1fe5-485c-b0ce-bc31e003d0de" targetNamespace="http://schemas.microsoft.com/office/2006/metadata/properties" ma:root="true" ma:fieldsID="19f30626a1b3509ba9aa97e875a9b731" ns1:_="" ns2:_="" ns3:_="">
    <xsd:import namespace="http://schemas.microsoft.com/sharepoint/v3"/>
    <xsd:import namespace="68f3802f-220b-45e4-82d1-33dd2efe4d46"/>
    <xsd:import namespace="2b0198ea-1fe5-485c-b0ce-bc31e003d0d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f3802f-220b-45e4-82d1-33dd2efe4d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b0198ea-1fe5-485c-b0ce-bc31e003d0d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75DF7-D5AF-4A02-9D7B-38D6A8C0EC3B}">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2b0198ea-1fe5-485c-b0ce-bc31e003d0de"/>
    <ds:schemaRef ds:uri="68f3802f-220b-45e4-82d1-33dd2efe4d46"/>
    <ds:schemaRef ds:uri="http://www.w3.org/XML/1998/namespace"/>
  </ds:schemaRefs>
</ds:datastoreItem>
</file>

<file path=customXml/itemProps2.xml><?xml version="1.0" encoding="utf-8"?>
<ds:datastoreItem xmlns:ds="http://schemas.openxmlformats.org/officeDocument/2006/customXml" ds:itemID="{CDD92121-F93D-4BD5-8C54-408423D9A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f3802f-220b-45e4-82d1-33dd2efe4d46"/>
    <ds:schemaRef ds:uri="2b0198ea-1fe5-485c-b0ce-bc31e003d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2B387F-C5D9-4339-9E56-3E7F2F99F50D}">
  <ds:schemaRefs>
    <ds:schemaRef ds:uri="http://schemas.microsoft.com/sharepoint/events"/>
  </ds:schemaRefs>
</ds:datastoreItem>
</file>

<file path=customXml/itemProps4.xml><?xml version="1.0" encoding="utf-8"?>
<ds:datastoreItem xmlns:ds="http://schemas.openxmlformats.org/officeDocument/2006/customXml" ds:itemID="{442BAE59-9B30-4845-8EE6-EB4CE5B4B50C}">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1099</TotalTime>
  <Words>2810</Words>
  <Application>Microsoft Office PowerPoint</Application>
  <PresentationFormat>Widescreen</PresentationFormat>
  <Paragraphs>268</Paragraphs>
  <Slides>30</Slides>
  <Notes>14</Notes>
  <HiddenSlides>8</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30</vt:i4>
      </vt:variant>
    </vt:vector>
  </HeadingPairs>
  <TitlesOfParts>
    <vt:vector size="48" baseType="lpstr">
      <vt:lpstr>AdvPA56A</vt:lpstr>
      <vt:lpstr>AdvPA56F</vt:lpstr>
      <vt:lpstr>Aptos</vt:lpstr>
      <vt:lpstr>Aptos Display</vt:lpstr>
      <vt:lpstr>Arial</vt:lpstr>
      <vt:lpstr>Bodoni MT</vt:lpstr>
      <vt:lpstr>Calibri</vt:lpstr>
      <vt:lpstr>Calibri Light</vt:lpstr>
      <vt:lpstr>Helvetica Neue</vt:lpstr>
      <vt:lpstr>Segoe UI</vt:lpstr>
      <vt:lpstr>Source Sans Pro Web</vt:lpstr>
      <vt:lpstr>Wingdings</vt:lpstr>
      <vt:lpstr>Upper Left and Right Lower Logos</vt:lpstr>
      <vt:lpstr>Right Lower Logo Only</vt:lpstr>
      <vt:lpstr>1_Right Lower Logo Only</vt:lpstr>
      <vt:lpstr>Center Logo Design</vt:lpstr>
      <vt:lpstr>Custom Design</vt:lpstr>
      <vt:lpstr>Office Theme</vt:lpstr>
      <vt:lpstr>CAIRIBU Research Strategy Sprint 2025</vt:lpstr>
      <vt:lpstr>Bio: Stu Reynolds</vt:lpstr>
      <vt:lpstr>My NIDDK Role(s)</vt:lpstr>
      <vt:lpstr>Disclaimers</vt:lpstr>
      <vt:lpstr>Contact the NIDDK Urology Program Staff!</vt:lpstr>
      <vt:lpstr>PowerPoint Presentation</vt:lpstr>
      <vt:lpstr>Big Changes for the Standard Review Criteria!</vt:lpstr>
      <vt:lpstr>NIH Staff Roles in Life Cycle of a Grant Application</vt:lpstr>
      <vt:lpstr>CSR: Become a reviewer</vt:lpstr>
      <vt:lpstr>The “First Stop”: Application Receipt and Referral at the NIH Center for Scientific Review </vt:lpstr>
      <vt:lpstr>Multiple Levels of Review: Making Funding Decisions</vt:lpstr>
      <vt:lpstr>Making the Award and Post-Award</vt:lpstr>
      <vt:lpstr>Post-Award Monitoring and Reporting</vt:lpstr>
      <vt:lpstr>Recent Announcement on AI</vt:lpstr>
      <vt:lpstr>PowerPoint Presentation</vt:lpstr>
      <vt:lpstr>PowerPoint Presentation</vt:lpstr>
      <vt:lpstr>Opportunities: Data Repository</vt:lpstr>
      <vt:lpstr>Multidisciplinary – Convergence research</vt:lpstr>
      <vt:lpstr>Think … Translational</vt:lpstr>
      <vt:lpstr>Translational Research</vt:lpstr>
      <vt:lpstr>Translational Research</vt:lpstr>
      <vt:lpstr>A conceptual framework for LUTS etiology (Prevention of Lower Urinary tract Symptoms (PLUS) among girls and women)</vt:lpstr>
      <vt:lpstr>Etiology of LUTS</vt:lpstr>
      <vt:lpstr>Etiology of LUTS</vt:lpstr>
      <vt:lpstr>Upstream vs. Downstream impacts:   Hidden burden of GU conditions</vt:lpstr>
      <vt:lpstr>Downstream impacts of Urinary conditions (Uncovering the Hidden burden of GU conditions, NIDDK Workshop 2019)</vt:lpstr>
      <vt:lpstr>Downstream impacts</vt:lpstr>
      <vt:lpstr>Downstream impacts</vt:lpstr>
      <vt:lpstr>How can we (NIH/NIDDK) help?</vt:lpstr>
      <vt:lpstr>Thank you</vt:lpstr>
    </vt:vector>
  </TitlesOfParts>
  <Company>IQ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rhall</dc:creator>
  <cp:lastModifiedBy>Kristina L Penniston</cp:lastModifiedBy>
  <cp:revision>20</cp:revision>
  <dcterms:created xsi:type="dcterms:W3CDTF">2013-01-31T18:24:26Z</dcterms:created>
  <dcterms:modified xsi:type="dcterms:W3CDTF">2025-07-18T23:45:29Z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0x010100653762325366BD48A007071272F46AFE</vt:lpwstr>
  </property>
</Properties>
</file>