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98" r:id="rId2"/>
    <p:sldId id="256" r:id="rId3"/>
    <p:sldId id="395" r:id="rId4"/>
    <p:sldId id="396" r:id="rId5"/>
    <p:sldId id="397" r:id="rId6"/>
    <p:sldId id="259" r:id="rId7"/>
    <p:sldId id="265" r:id="rId8"/>
    <p:sldId id="399" r:id="rId9"/>
    <p:sldId id="400" r:id="rId10"/>
    <p:sldId id="410" r:id="rId11"/>
    <p:sldId id="261" r:id="rId12"/>
    <p:sldId id="260" r:id="rId13"/>
    <p:sldId id="262" r:id="rId14"/>
    <p:sldId id="387" r:id="rId15"/>
    <p:sldId id="413" r:id="rId16"/>
    <p:sldId id="406" r:id="rId17"/>
    <p:sldId id="407" r:id="rId18"/>
    <p:sldId id="408" r:id="rId19"/>
    <p:sldId id="409" r:id="rId20"/>
    <p:sldId id="388" r:id="rId21"/>
    <p:sldId id="403" r:id="rId22"/>
    <p:sldId id="404" r:id="rId23"/>
    <p:sldId id="258" r:id="rId24"/>
    <p:sldId id="393" r:id="rId25"/>
    <p:sldId id="272" r:id="rId26"/>
    <p:sldId id="273" r:id="rId27"/>
    <p:sldId id="394" r:id="rId28"/>
    <p:sldId id="412" r:id="rId29"/>
    <p:sldId id="401" r:id="rId30"/>
    <p:sldId id="268" r:id="rId31"/>
    <p:sldId id="267" r:id="rId32"/>
    <p:sldId id="269" r:id="rId33"/>
    <p:sldId id="38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682"/>
    <a:srgbClr val="0000CC"/>
    <a:srgbClr val="75C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FC0D3-8D0F-452C-97A5-224CE0C36E3C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AFD70-7C2D-4524-A0CF-925B134F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7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FD70-7C2D-4524-A0CF-925B134F6D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56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FD70-7C2D-4524-A0CF-925B134F6D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29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AFD70-7C2D-4524-A0CF-925B134F6D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77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2961A-19FD-4213-9660-A531D53B671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2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CAB7-DA21-CE59-7B4B-2CA0584A4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39323-7C61-AD1C-20CC-34A0CFAF2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221FC-73F4-A683-A293-ECB13038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AD85-6B73-4473-8149-DE3E01BA583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5117B-045B-DF8D-FCBA-3CD30833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CD5A2-7828-8EF4-8949-FE43642B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463A-AD11-4F0E-878A-A40D5599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6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C4C5-D504-BB0C-AD59-B2CA8CAFE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AEC68-B41D-76DD-5FD4-D0F1F8048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C0F91-AD48-6E15-8058-9B5AB42D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AD85-6B73-4473-8149-DE3E01BA583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F7D93-537B-6727-5895-A820A2198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695C1-8419-521D-48D6-80C6D920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463A-AD11-4F0E-878A-A40D5599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3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4B19EA-F9D3-8CFD-7EC2-5E1E06B3D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38C71D-02AE-2C2E-F7E4-3E282F9AE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3677-0CEF-EF81-CD3F-50D70B81C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AD85-6B73-4473-8149-DE3E01BA583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BF7B6-265D-0F8F-9C7F-D5F86F876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450FA-A07E-B7FB-511E-7E69C7F7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463A-AD11-4F0E-878A-A40D5599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3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3410-6B01-D7F1-1EB4-198117E2E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45733-EA98-B134-F22B-0A394A0D0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FFE88-1887-90AF-BCA1-EFCD2AA95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AD85-6B73-4473-8149-DE3E01BA583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BCE5C-84AE-15C7-D375-6089F047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F9468-3028-79D4-7849-CCFD0AE8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463A-AD11-4F0E-878A-A40D5599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3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E33B4-16ED-1C2E-E0E7-E8A698AEF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C3439-968E-D8E9-FC2D-AA6CC598D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C29F4-242B-864F-DF4E-84D0F1E3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AD85-6B73-4473-8149-DE3E01BA583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EE047-5976-B32F-9CC4-87FC47CA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12850-D9DB-B018-5D3B-22D7FB857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463A-AD11-4F0E-878A-A40D5599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5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5B2D-1F2C-78CA-CA69-9C54A70F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FF32D-298B-BC4E-11CB-6DA034772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7CDFE-0D45-7114-28C1-E94EA2694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5F280-21DC-0B69-6212-10E672C6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AD85-6B73-4473-8149-DE3E01BA583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5B537-E4AF-B946-9B8A-E5BFE09A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30D99-AF31-8337-707D-43D99D3C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463A-AD11-4F0E-878A-A40D5599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1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0C3E-8C2A-B14A-2E9E-97046103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25D31-5605-8678-E90F-9E4C2A01F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786E2-D269-FAB4-6C3A-B7DB30500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B7D02-2711-8CC3-0E8F-6DBBAEC6A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0C388A-3D14-CB54-7C6C-B73FFF3A3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708617-CB73-1DE2-8CEF-A133C420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AD85-6B73-4473-8149-DE3E01BA583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4AFCB-D7CC-54E5-EA50-0F6B851A3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0E723-14D1-BC62-D109-B75C26B1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463A-AD11-4F0E-878A-A40D5599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6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94287-965B-8514-A358-FEB4F505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65C6E2-293B-BB2A-78DF-4F312A806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AD85-6B73-4473-8149-DE3E01BA583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E5E6BD-2212-5957-BC4C-98386577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AEA44-3B71-7DFB-03C8-CC2F4EC9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463A-AD11-4F0E-878A-A40D5599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0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4486B1-9E20-9D93-B52D-1918567DE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AD85-6B73-4473-8149-DE3E01BA583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B70B5-359C-C8B5-0405-C744AAD4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CA781-F4B7-68D5-4FBE-6046518E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463A-AD11-4F0E-878A-A40D5599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1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8B71-DF35-E5BC-40C6-9CA56F6E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F7CF5-46D5-7809-B568-3FB5ED127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315C0-0BDB-7B20-302A-78AEB729E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A4343-E71D-87B1-9204-F50ACAADE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AD85-6B73-4473-8149-DE3E01BA583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B03C3-317A-A705-AD0D-51F251CA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A6EEB-7A94-ADA3-9298-EBE9C73D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463A-AD11-4F0E-878A-A40D5599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B7381-5FE1-C6D9-12DC-C569C475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7966B4-1615-C16B-ED19-A209CE630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D5F32-2790-7E5C-067D-12DB034A0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D6AA9-86E4-28BB-8816-4A2544BB9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AD85-6B73-4473-8149-DE3E01BA583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3E798-5676-EDDB-72E7-555B4422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82EE4-13DF-D755-2C82-D94596CF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463A-AD11-4F0E-878A-A40D5599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2B579F-050D-0646-1970-12729777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DE436-0FC9-F310-1FB2-2217AF844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BA5F7-1C84-8806-EBE5-614B3F361F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CFAD85-6B73-4473-8149-DE3E01BA583E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581D0-88DC-35DD-E7B0-DAFD31F08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C131C-1226-974A-913E-41B32E96B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FF463A-AD11-4F0E-878A-A40D5599F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3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tedformedicalresearch.org/wp-content/uploads/2024/08/UMR-Response-Letter_E-C-Committee-NIH-Reform-Framework.pd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math.stackexchange.com/questions/1657545/draw-venn-diagrams-to-describe-sets-a-%E2%88%A9-b-%E2%88%85-a-%E2%8A%86-c-c-%E2%88%A9-b-%E2%88%85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08A430-6759-0170-FEA7-E5688858D3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024743" y="4252733"/>
            <a:ext cx="914400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  <a:endParaRPr lang="en-U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FBD102B-F2FC-451E-9E34-852CF986F10A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64AE85-91CB-4E34-82DB-6455162138B9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4CFBA6-2327-4941-989E-E7431748EEE1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9CFBB3-9C4B-4536-8CDB-881C38E8C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580" y="179012"/>
            <a:ext cx="2091925" cy="709677"/>
          </a:xfrm>
          <a:prstGeom prst="rect">
            <a:avLst/>
          </a:prstGeom>
        </p:spPr>
      </p:pic>
      <p:sp>
        <p:nvSpPr>
          <p:cNvPr id="9" name="Diagonal Stripe 8">
            <a:extLst>
              <a:ext uri="{FF2B5EF4-FFF2-40B4-BE49-F238E27FC236}">
                <a16:creationId xmlns:a16="http://schemas.microsoft.com/office/drawing/2014/main" id="{13A76F3E-00E1-4A44-99E6-132E789901C7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4BEE0D-B45A-4EF7-B379-CB1CAB49A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960" y="1763769"/>
            <a:ext cx="6420069" cy="20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9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0FCE1-41CB-660A-169D-30A8B50F9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20987-F7F0-91E1-3DEB-7F3FB4488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618" y="1728865"/>
            <a:ext cx="10079182" cy="4351338"/>
          </a:xfrm>
        </p:spPr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Urogenital research ripe for interdisciplinary collaborative research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may be enabled by: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Clinician-basic scientist interactions and collaboration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Centralized coordination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 planning</a:t>
            </a:r>
          </a:p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in research “climate” require new approaches</a:t>
            </a:r>
          </a:p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 leadership, central coordination, and collaborative research interest groups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6FCFA725-6983-6D94-0B10-540B833615B5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6CE595-B06C-3B47-9A35-755E6BD3E90C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7663EF-73E3-E37F-8FAB-8C629C7FCA16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gonal Stripe 8">
            <a:extLst>
              <a:ext uri="{FF2B5EF4-FFF2-40B4-BE49-F238E27FC236}">
                <a16:creationId xmlns:a16="http://schemas.microsoft.com/office/drawing/2014/main" id="{721564CE-546C-838D-2568-7081BDCC6EFB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776FA5-C09A-A107-8BAC-A01D69031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1"/>
            <a:ext cx="11190513" cy="1204686"/>
          </a:xfrm>
          <a:noFill/>
        </p:spPr>
        <p:txBody>
          <a:bodyPr/>
          <a:lstStyle/>
          <a:p>
            <a:pPr marL="228600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points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B6808C-A376-FEEC-E76E-3E4A6BE50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684" y="123372"/>
            <a:ext cx="2375711" cy="7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6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B6931-F22B-D9BD-751D-653F27395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D5041-C179-388C-36D7-496EF8A0F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618" y="1728864"/>
            <a:ext cx="10079182" cy="485163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Common, overlapping pathophysiological mechanisms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Muscular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Neural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Vascular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Inflammatory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Genetic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Environmental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Aging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 approaches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Molecular (e.g., cytokine networks)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Cellular (e.g., stromal profiling)</a:t>
            </a:r>
          </a:p>
          <a:p>
            <a:pPr lvl="1">
              <a:spcBef>
                <a:spcPts val="30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Systems-level (e.g., hormonal feedback loops)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B7F5D4-121F-5717-7A1E-0BC6B377A405}"/>
              </a:ext>
            </a:extLst>
          </p:cNvPr>
          <p:cNvSpPr/>
          <p:nvPr/>
        </p:nvSpPr>
        <p:spPr>
          <a:xfrm>
            <a:off x="4644572" y="2709333"/>
            <a:ext cx="5646057" cy="1891696"/>
          </a:xfrm>
          <a:prstGeom prst="rect">
            <a:avLst/>
          </a:prstGeom>
          <a:solidFill>
            <a:srgbClr val="0436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Heterogeneity in disease presentation and progression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Overlapping symptoms across different pathophysiologic processes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B472F676-D34C-E0AA-2B7D-65CBD53F2939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A52675-FF50-D16C-D30D-D21110CA01E0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065A47-523D-F6B4-80A0-5C11A5610FFC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gonal Stripe 9">
            <a:extLst>
              <a:ext uri="{FF2B5EF4-FFF2-40B4-BE49-F238E27FC236}">
                <a16:creationId xmlns:a16="http://schemas.microsoft.com/office/drawing/2014/main" id="{CEF2458B-A109-AA86-721F-F89F8EAA20A3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F1B22A-FB29-5DAB-AA1E-8BC978463FFD}"/>
              </a:ext>
            </a:extLst>
          </p:cNvPr>
          <p:cNvSpPr txBox="1">
            <a:spLocks/>
          </p:cNvSpPr>
          <p:nvPr/>
        </p:nvSpPr>
        <p:spPr>
          <a:xfrm>
            <a:off x="1001486" y="1"/>
            <a:ext cx="11190513" cy="12046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Shared pathophysiology in LUT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90608B-E3D3-31AF-2636-482D2B8DB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684" y="123372"/>
            <a:ext cx="2375711" cy="7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7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C56EF-6049-47D2-ED15-8C3351D2A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854CF-C84A-2007-7C33-E305E60EA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618" y="1728864"/>
            <a:ext cx="9519172" cy="4759025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Achieve high-impact integration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Microbiome          Lower urinary tract inflammation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Brain          Bladder function/dysfunction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          Functional bladder modeling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Bioengineers          Organoids, nanotechnology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Behavioral scientists          Phenotyping, patient-reported outcomes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 trialists          More efficient and effective clinical studies</a:t>
            </a:r>
          </a:p>
          <a:p>
            <a:pPr lvl="1"/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Enablers: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Cross-laboratory grants, shared biobanks, interdisciplinary teams, central coordination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991F530-556A-6EA7-EF7D-0EBFFFCE10C0}"/>
              </a:ext>
            </a:extLst>
          </p:cNvPr>
          <p:cNvCxnSpPr>
            <a:cxnSpLocks/>
          </p:cNvCxnSpPr>
          <p:nvPr/>
        </p:nvCxnSpPr>
        <p:spPr>
          <a:xfrm>
            <a:off x="3660019" y="2385182"/>
            <a:ext cx="478971" cy="0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D0E0A8-FEE5-14E0-606B-01D054921150}"/>
              </a:ext>
            </a:extLst>
          </p:cNvPr>
          <p:cNvCxnSpPr>
            <a:cxnSpLocks/>
          </p:cNvCxnSpPr>
          <p:nvPr/>
        </p:nvCxnSpPr>
        <p:spPr>
          <a:xfrm>
            <a:off x="2763327" y="2784326"/>
            <a:ext cx="478971" cy="0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CCC4F8-EDDC-4999-A269-8718329B14FA}"/>
              </a:ext>
            </a:extLst>
          </p:cNvPr>
          <p:cNvCxnSpPr>
            <a:cxnSpLocks/>
          </p:cNvCxnSpPr>
          <p:nvPr/>
        </p:nvCxnSpPr>
        <p:spPr>
          <a:xfrm>
            <a:off x="2441643" y="3159278"/>
            <a:ext cx="478971" cy="0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E5BCE9-C8EB-033F-321D-3C76B83B65D6}"/>
              </a:ext>
            </a:extLst>
          </p:cNvPr>
          <p:cNvCxnSpPr>
            <a:cxnSpLocks/>
          </p:cNvCxnSpPr>
          <p:nvPr/>
        </p:nvCxnSpPr>
        <p:spPr>
          <a:xfrm>
            <a:off x="3755161" y="3570516"/>
            <a:ext cx="478971" cy="0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91F395-8716-235B-618F-02B0F332D902}"/>
              </a:ext>
            </a:extLst>
          </p:cNvPr>
          <p:cNvCxnSpPr>
            <a:cxnSpLocks/>
          </p:cNvCxnSpPr>
          <p:nvPr/>
        </p:nvCxnSpPr>
        <p:spPr>
          <a:xfrm>
            <a:off x="4660062" y="3963985"/>
            <a:ext cx="478971" cy="0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29C6BCA-22E5-97A1-86A8-9441A041F076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7F9EA7-5916-0BB3-7BAD-EA8B0B050191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A94E81-4BCE-CC82-0432-5EC259C12563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agonal Stripe 16">
            <a:extLst>
              <a:ext uri="{FF2B5EF4-FFF2-40B4-BE49-F238E27FC236}">
                <a16:creationId xmlns:a16="http://schemas.microsoft.com/office/drawing/2014/main" id="{01B2539A-481D-B94F-729F-573F872319B5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FE41D41-29E5-BEF4-6ADE-95B905D248EA}"/>
              </a:ext>
            </a:extLst>
          </p:cNvPr>
          <p:cNvSpPr txBox="1">
            <a:spLocks/>
          </p:cNvSpPr>
          <p:nvPr/>
        </p:nvSpPr>
        <p:spPr>
          <a:xfrm>
            <a:off x="1001486" y="9521"/>
            <a:ext cx="11190513" cy="12046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Opportunities for strategic collaboration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BC690E-C28C-E87A-21AF-1B6B76F9E73C}"/>
              </a:ext>
            </a:extLst>
          </p:cNvPr>
          <p:cNvCxnSpPr>
            <a:cxnSpLocks/>
          </p:cNvCxnSpPr>
          <p:nvPr/>
        </p:nvCxnSpPr>
        <p:spPr>
          <a:xfrm>
            <a:off x="3994646" y="4358290"/>
            <a:ext cx="478971" cy="0"/>
          </a:xfrm>
          <a:prstGeom prst="straightConnector1">
            <a:avLst/>
          </a:prstGeom>
          <a:ln w="41275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42A5CB3F-2E8F-D271-9C91-F12898F7A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246" y="5627085"/>
            <a:ext cx="2375711" cy="7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3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A0202-CF3F-720F-1D99-CADBC61EB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D6668-E6A0-F793-3941-5EF4D5FBD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618" y="1728865"/>
            <a:ext cx="10079182" cy="4672624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Limitations of urgency-, frequency-, and pain-based categories</a:t>
            </a:r>
          </a:p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Biological phenotyping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needed: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 accuracy, treatment targeting, precision medicine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9834813-79A7-BF37-E07D-C20E2E598EC3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gonal Stripe 12">
            <a:extLst>
              <a:ext uri="{FF2B5EF4-FFF2-40B4-BE49-F238E27FC236}">
                <a16:creationId xmlns:a16="http://schemas.microsoft.com/office/drawing/2014/main" id="{03486985-C481-7933-C900-4CC062B0F39A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247BFCC-C03B-1F79-B16F-62CD1F16F9F9}"/>
              </a:ext>
            </a:extLst>
          </p:cNvPr>
          <p:cNvSpPr txBox="1">
            <a:spLocks/>
          </p:cNvSpPr>
          <p:nvPr/>
        </p:nvSpPr>
        <p:spPr>
          <a:xfrm>
            <a:off x="1001486" y="1"/>
            <a:ext cx="11190513" cy="12046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Heterogeneity of LUTD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896162-9171-7EFA-B09A-5347CA51FA6D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38CD00-FDCB-D47D-5500-F8374084FC0D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2F769D-034B-6D96-E218-980460097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684" y="123372"/>
            <a:ext cx="2375711" cy="7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18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38803D-3B68-CCBE-F397-C7E5FAC684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171" r="5053" b="-1"/>
          <a:stretch>
            <a:fillRect/>
          </a:stretch>
        </p:blipFill>
        <p:spPr>
          <a:xfrm>
            <a:off x="1930139" y="1554198"/>
            <a:ext cx="8331722" cy="4676293"/>
          </a:xfrm>
          <a:prstGeom prst="rect">
            <a:avLst/>
          </a:prstGeom>
        </p:spPr>
      </p:pic>
      <p:sp>
        <p:nvSpPr>
          <p:cNvPr id="5" name="Right Triangle 4">
            <a:extLst>
              <a:ext uri="{FF2B5EF4-FFF2-40B4-BE49-F238E27FC236}">
                <a16:creationId xmlns:a16="http://schemas.microsoft.com/office/drawing/2014/main" id="{ED3E0C6B-2E90-932E-9680-E883AB91EE9D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gonal Stripe 6">
            <a:extLst>
              <a:ext uri="{FF2B5EF4-FFF2-40B4-BE49-F238E27FC236}">
                <a16:creationId xmlns:a16="http://schemas.microsoft.com/office/drawing/2014/main" id="{616112E5-009C-10C6-1F4A-815329B5FB92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433B70-C41E-953D-428B-A67C64881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924" y="1"/>
            <a:ext cx="11084075" cy="1204686"/>
          </a:xfrm>
          <a:noFill/>
        </p:spPr>
        <p:txBody>
          <a:bodyPr>
            <a:normAutofit fontScale="90000"/>
          </a:bodyPr>
          <a:lstStyle/>
          <a:p>
            <a:pPr marL="228600">
              <a:lnSpc>
                <a:spcPct val="85000"/>
              </a:lnSpc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Defining the phenome: an </a:t>
            </a:r>
            <a:b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interdisciplinary pursuit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4A2FC8-15A0-6973-C6AD-9BA5CA92178E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D32C83-37CD-694F-05C9-6153FCC81498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2525AB-52A8-42E5-8F68-FE46ECF9E7DB}"/>
              </a:ext>
            </a:extLst>
          </p:cNvPr>
          <p:cNvSpPr txBox="1"/>
          <p:nvPr/>
        </p:nvSpPr>
        <p:spPr>
          <a:xfrm>
            <a:off x="4084321" y="6292176"/>
            <a:ext cx="40233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436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Wright and Herzberg, J Dent Res 2021;100(8):785-89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778569-41D5-EB47-885A-22CCFF4C4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684" y="123372"/>
            <a:ext cx="2375711" cy="7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53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DBAD8-AB3D-91C2-9120-11088FBF7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FD028-8F69-2300-5FFE-FB8FEB052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618" y="1728864"/>
            <a:ext cx="10079182" cy="456065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Urogenital research ripe for interdisciplinary collaborative research and enabled by: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Clinician-basic scientist interactions and collaboration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Centralized coordination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 planning</a:t>
            </a: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in research “climate”</a:t>
            </a: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 leadership, central coordination, and collaborative research interest groups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A631F4BC-62A4-99D6-9BC7-769E1240375A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435218-66C1-285C-4805-51D202F39F0A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907C84-C1FB-A738-4469-9344AF6460F0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gonal Stripe 8">
            <a:extLst>
              <a:ext uri="{FF2B5EF4-FFF2-40B4-BE49-F238E27FC236}">
                <a16:creationId xmlns:a16="http://schemas.microsoft.com/office/drawing/2014/main" id="{C0BA5818-E9D5-EED3-5E77-5DD658190472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C4C6B5B-0CE4-C656-9E1E-D88869E4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1"/>
            <a:ext cx="11190513" cy="1204686"/>
          </a:xfrm>
          <a:noFill/>
        </p:spPr>
        <p:txBody>
          <a:bodyPr/>
          <a:lstStyle/>
          <a:p>
            <a:pPr marL="228600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points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5CEFA0-53F7-7D96-4499-5280796D7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684" y="123372"/>
            <a:ext cx="2375711" cy="7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71BF44-439C-F29A-55FB-D477CDCCE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7" y="181778"/>
            <a:ext cx="7463920" cy="18029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60239AD-2175-95E7-6588-98F18CC98267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E1F0EC-20BD-63C6-60F8-6FE34831169C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gonal Stripe 11">
            <a:extLst>
              <a:ext uri="{FF2B5EF4-FFF2-40B4-BE49-F238E27FC236}">
                <a16:creationId xmlns:a16="http://schemas.microsoft.com/office/drawing/2014/main" id="{BD708400-7583-CAC7-D5DE-DA0EAFC4BA3F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8C93DD-8867-8A69-9853-4E95B699C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226" y="123372"/>
            <a:ext cx="3200170" cy="104315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18598C9-6C42-D41C-7913-508ED8E8C8D4}"/>
              </a:ext>
            </a:extLst>
          </p:cNvPr>
          <p:cNvGrpSpPr/>
          <p:nvPr/>
        </p:nvGrpSpPr>
        <p:grpSpPr>
          <a:xfrm>
            <a:off x="6596980" y="2234204"/>
            <a:ext cx="4505334" cy="3859592"/>
            <a:chOff x="6694373" y="2118360"/>
            <a:chExt cx="4505334" cy="385959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DDA6EB6-93C0-187E-C71B-530E425A93FE}"/>
                </a:ext>
              </a:extLst>
            </p:cNvPr>
            <p:cNvGrpSpPr/>
            <p:nvPr/>
          </p:nvGrpSpPr>
          <p:grpSpPr>
            <a:xfrm>
              <a:off x="6694373" y="2118360"/>
              <a:ext cx="4505334" cy="3859592"/>
              <a:chOff x="6694373" y="2118360"/>
              <a:chExt cx="4505334" cy="385959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B56AF44-7D6F-E069-6A38-4274755F44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14216"/>
              <a:stretch>
                <a:fillRect/>
              </a:stretch>
            </p:blipFill>
            <p:spPr>
              <a:xfrm>
                <a:off x="6694373" y="2118360"/>
                <a:ext cx="4505334" cy="3859592"/>
              </a:xfrm>
              <a:prstGeom prst="rect">
                <a:avLst/>
              </a:prstGeom>
            </p:spPr>
          </p:pic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3B0303E-8AC5-F1E8-AA8A-F7F223C51956}"/>
                  </a:ext>
                </a:extLst>
              </p:cNvPr>
              <p:cNvSpPr/>
              <p:nvPr/>
            </p:nvSpPr>
            <p:spPr>
              <a:xfrm>
                <a:off x="6741921" y="4308723"/>
                <a:ext cx="3933699" cy="491878"/>
              </a:xfrm>
              <a:prstGeom prst="rect">
                <a:avLst/>
              </a:prstGeom>
              <a:solidFill>
                <a:srgbClr val="FFFF00">
                  <a:alpha val="3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0EBF960-E7C9-54A8-97AE-C7DBB5643251}"/>
                  </a:ext>
                </a:extLst>
              </p:cNvPr>
              <p:cNvSpPr/>
              <p:nvPr/>
            </p:nvSpPr>
            <p:spPr>
              <a:xfrm>
                <a:off x="10645140" y="4308723"/>
                <a:ext cx="554567" cy="228987"/>
              </a:xfrm>
              <a:prstGeom prst="rect">
                <a:avLst/>
              </a:prstGeom>
              <a:solidFill>
                <a:srgbClr val="FFFF00">
                  <a:alpha val="3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595747-4353-098A-308D-2B23E54B67C4}"/>
                </a:ext>
              </a:extLst>
            </p:cNvPr>
            <p:cNvCxnSpPr/>
            <p:nvPr/>
          </p:nvCxnSpPr>
          <p:spPr>
            <a:xfrm>
              <a:off x="9250680" y="5482590"/>
              <a:ext cx="18745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6F368E9-4853-B54D-F558-A3B9075546F5}"/>
                </a:ext>
              </a:extLst>
            </p:cNvPr>
            <p:cNvCxnSpPr>
              <a:cxnSpLocks/>
            </p:cNvCxnSpPr>
            <p:nvPr/>
          </p:nvCxnSpPr>
          <p:spPr>
            <a:xfrm>
              <a:off x="6741921" y="5730240"/>
              <a:ext cx="442137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F4480FD-EB6C-89A1-5E37-BB0C3B0A9973}"/>
                </a:ext>
              </a:extLst>
            </p:cNvPr>
            <p:cNvCxnSpPr>
              <a:cxnSpLocks/>
            </p:cNvCxnSpPr>
            <p:nvPr/>
          </p:nvCxnSpPr>
          <p:spPr>
            <a:xfrm>
              <a:off x="6741921" y="5970332"/>
              <a:ext cx="411276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BD059E3-CF48-E387-36FD-484EBB01DE98}"/>
              </a:ext>
            </a:extLst>
          </p:cNvPr>
          <p:cNvGrpSpPr/>
          <p:nvPr/>
        </p:nvGrpSpPr>
        <p:grpSpPr>
          <a:xfrm>
            <a:off x="1079882" y="2259151"/>
            <a:ext cx="5040559" cy="2728918"/>
            <a:chOff x="1274617" y="2410881"/>
            <a:chExt cx="5040559" cy="272891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3D3BEC-158D-2411-5065-34A932C71E81}"/>
                </a:ext>
              </a:extLst>
            </p:cNvPr>
            <p:cNvGrpSpPr/>
            <p:nvPr/>
          </p:nvGrpSpPr>
          <p:grpSpPr>
            <a:xfrm>
              <a:off x="1274617" y="2410881"/>
              <a:ext cx="5040559" cy="2728918"/>
              <a:chOff x="1274617" y="2410881"/>
              <a:chExt cx="5040559" cy="272891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B0C4D08-84B7-01DA-29E8-4432F80A28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74617" y="2410881"/>
                <a:ext cx="5040559" cy="2706058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1209B16-253E-9290-0177-342B0EEFBA5D}"/>
                  </a:ext>
                </a:extLst>
              </p:cNvPr>
              <p:cNvSpPr/>
              <p:nvPr/>
            </p:nvSpPr>
            <p:spPr>
              <a:xfrm>
                <a:off x="2932043" y="2852530"/>
                <a:ext cx="3369366" cy="720587"/>
              </a:xfrm>
              <a:prstGeom prst="rect">
                <a:avLst/>
              </a:prstGeom>
              <a:solidFill>
                <a:srgbClr val="FFFF00">
                  <a:alpha val="3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371FB1F-11FA-4012-0EC9-44EBDA618D40}"/>
                  </a:ext>
                </a:extLst>
              </p:cNvPr>
              <p:cNvSpPr/>
              <p:nvPr/>
            </p:nvSpPr>
            <p:spPr>
              <a:xfrm>
                <a:off x="1308862" y="3068706"/>
                <a:ext cx="1623180" cy="720587"/>
              </a:xfrm>
              <a:prstGeom prst="rect">
                <a:avLst/>
              </a:prstGeom>
              <a:solidFill>
                <a:srgbClr val="FFFF00">
                  <a:alpha val="3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B794C96-8AEE-F055-BE40-67CFAC87A000}"/>
                  </a:ext>
                </a:extLst>
              </p:cNvPr>
              <p:cNvSpPr/>
              <p:nvPr/>
            </p:nvSpPr>
            <p:spPr>
              <a:xfrm>
                <a:off x="2946934" y="3548780"/>
                <a:ext cx="363955" cy="234107"/>
              </a:xfrm>
              <a:prstGeom prst="rect">
                <a:avLst/>
              </a:prstGeom>
              <a:solidFill>
                <a:srgbClr val="FFFF00">
                  <a:alpha val="3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0BB03DE-EA74-B4A7-4B5B-968C71875841}"/>
                  </a:ext>
                </a:extLst>
              </p:cNvPr>
              <p:cNvSpPr/>
              <p:nvPr/>
            </p:nvSpPr>
            <p:spPr>
              <a:xfrm>
                <a:off x="2051812" y="4419212"/>
                <a:ext cx="4263364" cy="720587"/>
              </a:xfrm>
              <a:prstGeom prst="rect">
                <a:avLst/>
              </a:prstGeom>
              <a:solidFill>
                <a:srgbClr val="FFFF00">
                  <a:alpha val="3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5C7B4BF-5FBE-5E32-AA80-386026E1191A}"/>
                  </a:ext>
                </a:extLst>
              </p:cNvPr>
              <p:cNvSpPr/>
              <p:nvPr/>
            </p:nvSpPr>
            <p:spPr>
              <a:xfrm>
                <a:off x="1308862" y="4419211"/>
                <a:ext cx="742949" cy="720587"/>
              </a:xfrm>
              <a:prstGeom prst="rect">
                <a:avLst/>
              </a:prstGeom>
              <a:solidFill>
                <a:srgbClr val="FFFF00">
                  <a:alpha val="3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10C233D-B281-22DE-25A0-88F83C259BD8}"/>
                </a:ext>
              </a:extLst>
            </p:cNvPr>
            <p:cNvSpPr/>
            <p:nvPr/>
          </p:nvSpPr>
          <p:spPr>
            <a:xfrm>
              <a:off x="3665321" y="4938269"/>
              <a:ext cx="2636087" cy="2015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302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10A54-B9C6-67DF-8CC5-640BD2C75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FFEA94-018B-3D58-7DBA-6DF342A16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749" y="212534"/>
            <a:ext cx="5116142" cy="63370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B133B3-1A4F-5A58-C0E7-4F6361545C9B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5EEBC7-3703-9313-6F72-7C34C9CEFE7D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gonal Stripe 11">
            <a:extLst>
              <a:ext uri="{FF2B5EF4-FFF2-40B4-BE49-F238E27FC236}">
                <a16:creationId xmlns:a16="http://schemas.microsoft.com/office/drawing/2014/main" id="{1BC4E6C2-F019-8207-9A0D-9E60C57D77D9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EA1432-D8CF-CF29-2C5A-359C8807B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226" y="123372"/>
            <a:ext cx="3200170" cy="1043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03B76B-04BD-5AA6-4306-88D040F204FA}"/>
              </a:ext>
            </a:extLst>
          </p:cNvPr>
          <p:cNvSpPr txBox="1"/>
          <p:nvPr/>
        </p:nvSpPr>
        <p:spPr>
          <a:xfrm rot="20190170">
            <a:off x="824870" y="2115304"/>
            <a:ext cx="1866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 basic science…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E715C1-6FE8-2B76-76FA-555E1A1B65E8}"/>
              </a:ext>
            </a:extLst>
          </p:cNvPr>
          <p:cNvSpPr txBox="1"/>
          <p:nvPr/>
        </p:nvSpPr>
        <p:spPr>
          <a:xfrm rot="20190170">
            <a:off x="8565327" y="3182401"/>
            <a:ext cx="3002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Widens the clinical – basic science divide</a:t>
            </a:r>
          </a:p>
        </p:txBody>
      </p:sp>
    </p:spTree>
    <p:extLst>
      <p:ext uri="{BB962C8B-B14F-4D97-AF65-F5344CB8AC3E}">
        <p14:creationId xmlns:p14="http://schemas.microsoft.com/office/powerpoint/2010/main" val="1674627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83DD62C-32AE-5E1A-3D0A-8ABEEC0043E6}"/>
              </a:ext>
            </a:extLst>
          </p:cNvPr>
          <p:cNvGrpSpPr/>
          <p:nvPr/>
        </p:nvGrpSpPr>
        <p:grpSpPr>
          <a:xfrm>
            <a:off x="2681658" y="34333"/>
            <a:ext cx="9182562" cy="6699080"/>
            <a:chOff x="1912484" y="39119"/>
            <a:chExt cx="9182562" cy="669908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86D299-60FB-CA08-2E96-E6399D0D5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2484" y="123727"/>
              <a:ext cx="9079668" cy="439021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6D7321-0167-0831-DA30-F36B95969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49697"/>
            <a:stretch>
              <a:fillRect/>
            </a:stretch>
          </p:blipFill>
          <p:spPr>
            <a:xfrm>
              <a:off x="1957716" y="4513942"/>
              <a:ext cx="9034436" cy="214402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81A83D1-811F-14C6-7FD0-F42C17EB8F89}"/>
                </a:ext>
              </a:extLst>
            </p:cNvPr>
            <p:cNvSpPr/>
            <p:nvPr/>
          </p:nvSpPr>
          <p:spPr>
            <a:xfrm>
              <a:off x="8884838" y="2567166"/>
              <a:ext cx="2210208" cy="1941886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6AA7D0-BEDD-642A-33D5-6D676F085519}"/>
                </a:ext>
              </a:extLst>
            </p:cNvPr>
            <p:cNvSpPr/>
            <p:nvPr/>
          </p:nvSpPr>
          <p:spPr>
            <a:xfrm>
              <a:off x="6542605" y="2488928"/>
              <a:ext cx="2210208" cy="2020122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091279-200D-2F50-EC15-40B1D4FC7677}"/>
                </a:ext>
              </a:extLst>
            </p:cNvPr>
            <p:cNvSpPr/>
            <p:nvPr/>
          </p:nvSpPr>
          <p:spPr>
            <a:xfrm>
              <a:off x="6542605" y="278720"/>
              <a:ext cx="2210208" cy="1902149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95DAC1-EDBB-5069-1F30-9EF64E4EA149}"/>
                </a:ext>
              </a:extLst>
            </p:cNvPr>
            <p:cNvSpPr/>
            <p:nvPr/>
          </p:nvSpPr>
          <p:spPr>
            <a:xfrm>
              <a:off x="6542605" y="4817108"/>
              <a:ext cx="2210208" cy="192109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7DED4F-228A-C3DB-D899-697B7642B339}"/>
                </a:ext>
              </a:extLst>
            </p:cNvPr>
            <p:cNvSpPr/>
            <p:nvPr/>
          </p:nvSpPr>
          <p:spPr>
            <a:xfrm>
              <a:off x="1941824" y="4866206"/>
              <a:ext cx="2141193" cy="1868067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A305C8-286A-3B4D-1E60-CE850CCC9F63}"/>
                </a:ext>
              </a:extLst>
            </p:cNvPr>
            <p:cNvSpPr/>
            <p:nvPr/>
          </p:nvSpPr>
          <p:spPr>
            <a:xfrm>
              <a:off x="2012730" y="39119"/>
              <a:ext cx="1043419" cy="342288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A629C4D-A170-70D8-98C3-7001105495CE}"/>
                </a:ext>
              </a:extLst>
            </p:cNvPr>
            <p:cNvSpPr/>
            <p:nvPr/>
          </p:nvSpPr>
          <p:spPr>
            <a:xfrm>
              <a:off x="2050631" y="2168065"/>
              <a:ext cx="1215781" cy="342288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E4FA5D5-DA55-A098-B831-72AA52642A76}"/>
                </a:ext>
              </a:extLst>
            </p:cNvPr>
            <p:cNvSpPr/>
            <p:nvPr/>
          </p:nvSpPr>
          <p:spPr>
            <a:xfrm>
              <a:off x="4303266" y="4518832"/>
              <a:ext cx="2042189" cy="405236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iagonal Stripe 15">
            <a:extLst>
              <a:ext uri="{FF2B5EF4-FFF2-40B4-BE49-F238E27FC236}">
                <a16:creationId xmlns:a16="http://schemas.microsoft.com/office/drawing/2014/main" id="{BBCB8DB1-5D00-A34E-6EEB-7837A77A19D6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텍스트 개체 틀 4">
            <a:extLst>
              <a:ext uri="{FF2B5EF4-FFF2-40B4-BE49-F238E27FC236}">
                <a16:creationId xmlns:a16="http://schemas.microsoft.com/office/drawing/2014/main" id="{E1D8D85E-EC06-0835-9B43-51DA9A96D01D}"/>
              </a:ext>
            </a:extLst>
          </p:cNvPr>
          <p:cNvSpPr txBox="1">
            <a:spLocks/>
          </p:cNvSpPr>
          <p:nvPr/>
        </p:nvSpPr>
        <p:spPr>
          <a:xfrm>
            <a:off x="997024" y="5926486"/>
            <a:ext cx="1274618" cy="863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Investig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Clin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Urol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2025 Mar;66(2):172-180</a:t>
            </a:r>
            <a:endParaRPr lang="en-US" altLang="ko-KR" sz="1400" dirty="0">
              <a:solidFill>
                <a:schemeClr val="tx2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B7CB32-272B-0F1B-1ACF-7CE7E4F2DC9A}"/>
              </a:ext>
            </a:extLst>
          </p:cNvPr>
          <p:cNvSpPr txBox="1"/>
          <p:nvPr/>
        </p:nvSpPr>
        <p:spPr>
          <a:xfrm>
            <a:off x="747786" y="3897089"/>
            <a:ext cx="158087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27,100 articles</a:t>
            </a:r>
          </a:p>
          <a:p>
            <a:endParaRPr lang="en-US" sz="900" b="0" dirty="0">
              <a:solidFill>
                <a:srgbClr val="21252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lang="en-US" b="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Urol</a:t>
            </a:r>
            <a:endParaRPr lang="en-US" dirty="0">
              <a:solidFill>
                <a:srgbClr val="2125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</a:t>
            </a:r>
            <a:r>
              <a:rPr lang="en-US" b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Urol</a:t>
            </a:r>
            <a:endParaRPr lang="en-US" dirty="0">
              <a:solidFill>
                <a:srgbClr val="2125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BJU Int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J </a:t>
            </a:r>
            <a:r>
              <a:rPr lang="en-US" b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Urol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A2ECD9-FD36-750B-F63E-5D6E5E93EDC5}"/>
              </a:ext>
            </a:extLst>
          </p:cNvPr>
          <p:cNvSpPr txBox="1"/>
          <p:nvPr/>
        </p:nvSpPr>
        <p:spPr>
          <a:xfrm rot="20190170">
            <a:off x="812594" y="2042619"/>
            <a:ext cx="2249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 benign urology</a:t>
            </a:r>
          </a:p>
        </p:txBody>
      </p:sp>
    </p:spTree>
    <p:extLst>
      <p:ext uri="{BB962C8B-B14F-4D97-AF65-F5344CB8AC3E}">
        <p14:creationId xmlns:p14="http://schemas.microsoft.com/office/powerpoint/2010/main" val="2957458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u-66-172-g001.jpg">
            <a:extLst>
              <a:ext uri="{FF2B5EF4-FFF2-40B4-BE49-F238E27FC236}">
                <a16:creationId xmlns:a16="http://schemas.microsoft.com/office/drawing/2014/main" id="{7AE5B013-11A4-59B5-D111-3BAC211812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0881" b="-1"/>
          <a:stretch>
            <a:fillRect/>
          </a:stretch>
        </p:blipFill>
        <p:spPr>
          <a:xfrm>
            <a:off x="1423660" y="3280700"/>
            <a:ext cx="10057417" cy="2418587"/>
          </a:xfrm>
          <a:prstGeom prst="rect">
            <a:avLst/>
          </a:prstGeom>
        </p:spPr>
      </p:pic>
      <p:pic>
        <p:nvPicPr>
          <p:cNvPr id="6" name="Picture 5" descr="icu-66-172-g001.jpg">
            <a:extLst>
              <a:ext uri="{FF2B5EF4-FFF2-40B4-BE49-F238E27FC236}">
                <a16:creationId xmlns:a16="http://schemas.microsoft.com/office/drawing/2014/main" id="{F9E9BF94-24F1-7C07-4E51-48E914ED17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600" b="19284"/>
          <a:stretch>
            <a:fillRect/>
          </a:stretch>
        </p:blipFill>
        <p:spPr>
          <a:xfrm>
            <a:off x="1423499" y="547662"/>
            <a:ext cx="10059166" cy="241858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D95F846-507D-0C40-D8DF-34DD65D71C2E}"/>
              </a:ext>
            </a:extLst>
          </p:cNvPr>
          <p:cNvSpPr/>
          <p:nvPr/>
        </p:nvSpPr>
        <p:spPr>
          <a:xfrm>
            <a:off x="1615923" y="469425"/>
            <a:ext cx="2157791" cy="34228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6D2166-2CF6-4A17-3E3C-470E1214DD2A}"/>
              </a:ext>
            </a:extLst>
          </p:cNvPr>
          <p:cNvSpPr/>
          <p:nvPr/>
        </p:nvSpPr>
        <p:spPr>
          <a:xfrm>
            <a:off x="9419771" y="469425"/>
            <a:ext cx="1348730" cy="34228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F6CD44-E432-1DDB-834C-40342B3B5316}"/>
              </a:ext>
            </a:extLst>
          </p:cNvPr>
          <p:cNvSpPr/>
          <p:nvPr/>
        </p:nvSpPr>
        <p:spPr>
          <a:xfrm>
            <a:off x="4247848" y="3280699"/>
            <a:ext cx="1424365" cy="31373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2220C80-FAD0-F640-9AF3-83DC951E7946}"/>
              </a:ext>
            </a:extLst>
          </p:cNvPr>
          <p:cNvSpPr/>
          <p:nvPr/>
        </p:nvSpPr>
        <p:spPr>
          <a:xfrm>
            <a:off x="1615923" y="3280700"/>
            <a:ext cx="1283751" cy="34228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9AE6A4-EAF7-7430-02D5-B199F227E0FB}"/>
              </a:ext>
            </a:extLst>
          </p:cNvPr>
          <p:cNvSpPr/>
          <p:nvPr/>
        </p:nvSpPr>
        <p:spPr>
          <a:xfrm>
            <a:off x="6606171" y="756671"/>
            <a:ext cx="2376463" cy="220308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9F8C78-B10B-76EF-A35E-E560DC5A4781}"/>
              </a:ext>
            </a:extLst>
          </p:cNvPr>
          <p:cNvSpPr/>
          <p:nvPr/>
        </p:nvSpPr>
        <p:spPr>
          <a:xfrm>
            <a:off x="6519788" y="3543499"/>
            <a:ext cx="2462845" cy="223140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A1C38B-1804-C7D4-E5F0-4EF7857B658D}"/>
              </a:ext>
            </a:extLst>
          </p:cNvPr>
          <p:cNvSpPr/>
          <p:nvPr/>
        </p:nvSpPr>
        <p:spPr>
          <a:xfrm>
            <a:off x="9109771" y="3543499"/>
            <a:ext cx="2469369" cy="22314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7115C8-E8FA-CFD6-6A12-4E363F473C06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251D77-2929-22F8-AA18-90000987A538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gonal Stripe 15">
            <a:extLst>
              <a:ext uri="{FF2B5EF4-FFF2-40B4-BE49-F238E27FC236}">
                <a16:creationId xmlns:a16="http://schemas.microsoft.com/office/drawing/2014/main" id="{8D450480-E1A2-128E-C16E-D8B104A5D595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텍스트 개체 틀 4">
            <a:extLst>
              <a:ext uri="{FF2B5EF4-FFF2-40B4-BE49-F238E27FC236}">
                <a16:creationId xmlns:a16="http://schemas.microsoft.com/office/drawing/2014/main" id="{0738B616-8FE2-1FA6-EC84-19A47B9C2FF1}"/>
              </a:ext>
            </a:extLst>
          </p:cNvPr>
          <p:cNvSpPr txBox="1">
            <a:spLocks/>
          </p:cNvSpPr>
          <p:nvPr/>
        </p:nvSpPr>
        <p:spPr>
          <a:xfrm>
            <a:off x="204832" y="6227674"/>
            <a:ext cx="3438098" cy="3476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Investig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Clin </a:t>
            </a:r>
            <a:r>
              <a:rPr lang="en-US" sz="1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Urol</a:t>
            </a:r>
            <a:r>
              <a:rPr lang="en-US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2025 Mar;66(2):172-180</a:t>
            </a:r>
            <a:endParaRPr lang="en-US" altLang="ko-KR" sz="1400" dirty="0">
              <a:solidFill>
                <a:schemeClr val="tx2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7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08A430-6759-0170-FEA7-E5688858D3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2157381"/>
            <a:ext cx="9144000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WHY a Research Strategy Sprint?</a:t>
            </a:r>
            <a:endParaRPr lang="en-U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FBD102B-F2FC-451E-9E34-852CF986F10A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64AE85-91CB-4E34-82DB-6455162138B9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4CFBA6-2327-4941-989E-E7431748EEE1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gonal Stripe 8">
            <a:extLst>
              <a:ext uri="{FF2B5EF4-FFF2-40B4-BE49-F238E27FC236}">
                <a16:creationId xmlns:a16="http://schemas.microsoft.com/office/drawing/2014/main" id="{13A76F3E-00E1-4A44-99E6-132E789901C7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EE62F4-6D9B-45E3-B422-30B54D249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226" y="123372"/>
            <a:ext cx="3200170" cy="10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69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AF91E-EE59-74F1-C6AB-90F27FA35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C4A2-DD2F-1AD8-4336-981F677D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1"/>
            <a:ext cx="11190513" cy="1204686"/>
          </a:xfrm>
          <a:noFill/>
        </p:spPr>
        <p:txBody>
          <a:bodyPr/>
          <a:lstStyle/>
          <a:p>
            <a:pPr marL="228600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 research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46A98-845C-09EC-1338-9F69587D1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618" y="1728865"/>
            <a:ext cx="7254944" cy="479599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&gt;$3.2 billion in NIH funding terminated since March 2025   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(excludes reinstated grants)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total, 2,548 grants terminated; 2,468 currently inactive             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(80 grants reinstated)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Harvard Med School has most terminations, 340 &gt; Columbia University, 166 &gt; Harvard School of Public Health, 158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terminations focused on public health and diversity 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MA, NY, and NC lost more NIH funding than all other states, accounting for &gt;68% of all NIH dollars rescinded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(Massachusetts alone lost $1.27 billion)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NIH grants still being issued; there were 78,354 active NIH grants as of 6/17/2025, up from 77,807 the week prior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86FD192-F368-235A-ADCE-4269089C98C6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EECDAE-3F8B-8048-9E1C-076E840D8330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DB76C9-0852-4DC1-7E32-419A85617E60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gonal Stripe 9">
            <a:extLst>
              <a:ext uri="{FF2B5EF4-FFF2-40B4-BE49-F238E27FC236}">
                <a16:creationId xmlns:a16="http://schemas.microsoft.com/office/drawing/2014/main" id="{005ED9C3-1DA7-102A-4BFE-500732BEDA84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586C3-B90E-8CB2-0F8B-BEDDF2DCB754}"/>
              </a:ext>
            </a:extLst>
          </p:cNvPr>
          <p:cNvSpPr txBox="1"/>
          <p:nvPr/>
        </p:nvSpPr>
        <p:spPr>
          <a:xfrm>
            <a:off x="8529562" y="4518249"/>
            <a:ext cx="320133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43682"/>
                </a:solidFill>
              </a:rPr>
              <a:t>Grant Watch: </a:t>
            </a:r>
            <a:r>
              <a:rPr lang="en-US" sz="1400" dirty="0">
                <a:solidFill>
                  <a:srgbClr val="043682"/>
                </a:solidFill>
              </a:rPr>
              <a:t>a volunteer-led project that tracks terminated scientific research grants from NIH and NSF under Trump in 2025. Data are collected from various sources, including self-reports from affected researchers, federal databases such as NIH </a:t>
            </a:r>
            <a:r>
              <a:rPr lang="en-US" sz="1400" dirty="0" err="1">
                <a:solidFill>
                  <a:srgbClr val="043682"/>
                </a:solidFill>
              </a:rPr>
              <a:t>RePORTER</a:t>
            </a:r>
            <a:r>
              <a:rPr lang="en-US" sz="1400" dirty="0">
                <a:solidFill>
                  <a:srgbClr val="043682"/>
                </a:solidFill>
              </a:rPr>
              <a:t>, TAGGS, and USASpending.gov, as well as news reports and social media.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ECDC4-8CEE-6094-B253-3A08CC06499D}"/>
              </a:ext>
            </a:extLst>
          </p:cNvPr>
          <p:cNvSpPr txBox="1"/>
          <p:nvPr/>
        </p:nvSpPr>
        <p:spPr>
          <a:xfrm>
            <a:off x="8610963" y="1717625"/>
            <a:ext cx="2757715" cy="2514663"/>
          </a:xfrm>
          <a:prstGeom prst="rect">
            <a:avLst/>
          </a:prstGeom>
          <a:solidFill>
            <a:srgbClr val="043682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 common keywords in terminated grant abstracts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Biomedical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Disparities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4A1054-7FD7-5877-B54F-1B78CA9E6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684" y="123372"/>
            <a:ext cx="2375711" cy="7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36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AF91E-EE59-74F1-C6AB-90F27FA35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C4A2-DD2F-1AD8-4336-981F677D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1"/>
            <a:ext cx="11190513" cy="1204686"/>
          </a:xfrm>
          <a:noFill/>
        </p:spPr>
        <p:txBody>
          <a:bodyPr/>
          <a:lstStyle/>
          <a:p>
            <a:pPr marL="228600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we ever been here before?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46A98-845C-09EC-1338-9F69587D1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66" y="5840252"/>
            <a:ext cx="5553385" cy="8473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 Institute of Arthritis, Metabolism, and Digestive Diseases renamed to National Institute of Arthritis, Diabetes, and Digestive and Kidney Diseases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86FD192-F368-235A-ADCE-4269089C98C6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EECDAE-3F8B-8048-9E1C-076E840D8330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DB76C9-0852-4DC1-7E32-419A85617E60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gonal Stripe 9">
            <a:extLst>
              <a:ext uri="{FF2B5EF4-FFF2-40B4-BE49-F238E27FC236}">
                <a16:creationId xmlns:a16="http://schemas.microsoft.com/office/drawing/2014/main" id="{005ED9C3-1DA7-102A-4BFE-500732BEDA84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2D2126-1BD0-4B42-8FCC-DFB92461AAA8}"/>
              </a:ext>
            </a:extLst>
          </p:cNvPr>
          <p:cNvGrpSpPr/>
          <p:nvPr/>
        </p:nvGrpSpPr>
        <p:grpSpPr>
          <a:xfrm>
            <a:off x="2194866" y="1328057"/>
            <a:ext cx="7802267" cy="4599212"/>
            <a:chOff x="2194866" y="1328057"/>
            <a:chExt cx="7802267" cy="459921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35B2730-CD9F-46AB-AC61-10CE1CB3304D}"/>
                </a:ext>
              </a:extLst>
            </p:cNvPr>
            <p:cNvGrpSpPr/>
            <p:nvPr/>
          </p:nvGrpSpPr>
          <p:grpSpPr>
            <a:xfrm>
              <a:off x="2194866" y="1328057"/>
              <a:ext cx="7802267" cy="4493723"/>
              <a:chOff x="2566851" y="1311509"/>
              <a:chExt cx="6568272" cy="4493723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A7300E8-634F-41A6-B58B-23888FDBF8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r="15505" b="6353"/>
              <a:stretch/>
            </p:blipFill>
            <p:spPr>
              <a:xfrm>
                <a:off x="2566851" y="1311509"/>
                <a:ext cx="6568272" cy="4175181"/>
              </a:xfrm>
              <a:prstGeom prst="rect">
                <a:avLst/>
              </a:prstGeom>
            </p:spPr>
          </p:pic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23D80DD8-61BD-44D9-8D47-BE243F6528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31250" y="5503277"/>
                <a:ext cx="1027913" cy="30195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9AB0BC1-F04A-4E23-BB17-51206AD35966}"/>
                  </a:ext>
                </a:extLst>
              </p:cNvPr>
              <p:cNvSpPr/>
              <p:nvPr/>
            </p:nvSpPr>
            <p:spPr>
              <a:xfrm>
                <a:off x="4492101" y="5308847"/>
                <a:ext cx="426128" cy="237644"/>
              </a:xfrm>
              <a:prstGeom prst="rect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DBCB45-FEC7-4CC0-8EDF-296221DABD69}"/>
                </a:ext>
              </a:extLst>
            </p:cNvPr>
            <p:cNvSpPr txBox="1"/>
            <p:nvPr/>
          </p:nvSpPr>
          <p:spPr>
            <a:xfrm>
              <a:off x="7878618" y="1542355"/>
              <a:ext cx="1535837" cy="56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dirty="0"/>
                <a:t>Rapid growth in NIH budget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E09C982-7B26-4E95-BDD2-7064BB63D995}"/>
                </a:ext>
              </a:extLst>
            </p:cNvPr>
            <p:cNvSpPr/>
            <p:nvPr/>
          </p:nvSpPr>
          <p:spPr>
            <a:xfrm rot="20093847">
              <a:off x="7704120" y="2414582"/>
              <a:ext cx="1713804" cy="1198269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 Bracket 17">
              <a:extLst>
                <a:ext uri="{FF2B5EF4-FFF2-40B4-BE49-F238E27FC236}">
                  <a16:creationId xmlns:a16="http://schemas.microsoft.com/office/drawing/2014/main" id="{46D58115-3FCB-4D41-A14A-F521FAFE0391}"/>
                </a:ext>
              </a:extLst>
            </p:cNvPr>
            <p:cNvSpPr/>
            <p:nvPr/>
          </p:nvSpPr>
          <p:spPr>
            <a:xfrm rot="16200000">
              <a:off x="8636663" y="5064935"/>
              <a:ext cx="123371" cy="946723"/>
            </a:xfrm>
            <a:prstGeom prst="leftBracket">
              <a:avLst/>
            </a:prstGeom>
            <a:ln w="412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7FE9318-0E35-4133-9273-AB8C02C6D9D5}"/>
                </a:ext>
              </a:extLst>
            </p:cNvPr>
            <p:cNvCxnSpPr>
              <a:cxnSpLocks/>
            </p:cNvCxnSpPr>
            <p:nvPr/>
          </p:nvCxnSpPr>
          <p:spPr>
            <a:xfrm>
              <a:off x="8698348" y="5626608"/>
              <a:ext cx="0" cy="3006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731D419-05E8-4B34-A339-34D38E19F914}"/>
              </a:ext>
            </a:extLst>
          </p:cNvPr>
          <p:cNvSpPr txBox="1">
            <a:spLocks/>
          </p:cNvSpPr>
          <p:nvPr/>
        </p:nvSpPr>
        <p:spPr>
          <a:xfrm>
            <a:off x="5814270" y="5918033"/>
            <a:ext cx="5768155" cy="540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# of scientists submitting RPGs grew by 75% (20K to 35K)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Proposals were funded at the 30% level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A64110-9E6B-4231-8D43-2B8A1F7BE93B}"/>
              </a:ext>
            </a:extLst>
          </p:cNvPr>
          <p:cNvSpPr txBox="1"/>
          <p:nvPr/>
        </p:nvSpPr>
        <p:spPr>
          <a:xfrm>
            <a:off x="10036260" y="4522504"/>
            <a:ext cx="11619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436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Ellison and Olsson, 2009 </a:t>
            </a:r>
            <a:r>
              <a:rPr lang="en-US" sz="1400" dirty="0" err="1">
                <a:solidFill>
                  <a:srgbClr val="0436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Urol</a:t>
            </a:r>
            <a:r>
              <a:rPr lang="en-US" sz="1400" dirty="0">
                <a:solidFill>
                  <a:srgbClr val="0436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Clin N Am 36:85-93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E42BCA-E7FD-67F0-10EA-5A27A01CC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684" y="123372"/>
            <a:ext cx="2375711" cy="7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1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416E2C23-1AA5-4233-96C8-4152E4AAB9BE}"/>
              </a:ext>
            </a:extLst>
          </p:cNvPr>
          <p:cNvGrpSpPr/>
          <p:nvPr/>
        </p:nvGrpSpPr>
        <p:grpSpPr>
          <a:xfrm>
            <a:off x="1097809" y="1416407"/>
            <a:ext cx="10522852" cy="5172363"/>
            <a:chOff x="848428" y="842818"/>
            <a:chExt cx="10522852" cy="517236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56879EA-5620-41D0-BD7E-82F5367B4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8428" y="842818"/>
              <a:ext cx="10246204" cy="517236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0502BE3-6950-4B36-BDAD-EA40D8B145A7}"/>
                </a:ext>
              </a:extLst>
            </p:cNvPr>
            <p:cNvCxnSpPr>
              <a:cxnSpLocks/>
            </p:cNvCxnSpPr>
            <p:nvPr/>
          </p:nvCxnSpPr>
          <p:spPr>
            <a:xfrm>
              <a:off x="10455564" y="2032001"/>
              <a:ext cx="387927" cy="1560944"/>
            </a:xfrm>
            <a:prstGeom prst="line">
              <a:avLst/>
            </a:prstGeom>
            <a:ln w="412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1C5EC5-14EE-41D0-ABCB-2BE1FE8B4679}"/>
                </a:ext>
              </a:extLst>
            </p:cNvPr>
            <p:cNvCxnSpPr/>
            <p:nvPr/>
          </p:nvCxnSpPr>
          <p:spPr>
            <a:xfrm>
              <a:off x="1274617" y="3592945"/>
              <a:ext cx="10096663" cy="0"/>
            </a:xfrm>
            <a:prstGeom prst="line">
              <a:avLst/>
            </a:prstGeom>
            <a:ln w="34925">
              <a:solidFill>
                <a:srgbClr val="C0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EA683F4-7E60-4F6C-926D-8C5D83F8B34C}"/>
                </a:ext>
              </a:extLst>
            </p:cNvPr>
            <p:cNvCxnSpPr/>
            <p:nvPr/>
          </p:nvCxnSpPr>
          <p:spPr>
            <a:xfrm>
              <a:off x="10326255" y="5292436"/>
              <a:ext cx="517236" cy="0"/>
            </a:xfrm>
            <a:prstGeom prst="line">
              <a:avLst/>
            </a:prstGeom>
            <a:ln w="222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AF49B5-B727-411C-B703-9B47DB02D98B}"/>
                </a:ext>
              </a:extLst>
            </p:cNvPr>
            <p:cNvSpPr txBox="1"/>
            <p:nvPr/>
          </p:nvSpPr>
          <p:spPr>
            <a:xfrm>
              <a:off x="9956800" y="3623599"/>
              <a:ext cx="1137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$27.90B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E88631-49AB-4F5F-9419-9530DB9E3CB8}"/>
                </a:ext>
              </a:extLst>
            </p:cNvPr>
            <p:cNvSpPr txBox="1"/>
            <p:nvPr/>
          </p:nvSpPr>
          <p:spPr>
            <a:xfrm rot="18699009">
              <a:off x="10359163" y="5291261"/>
              <a:ext cx="7455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2026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7CFDE16-A251-4DA0-B615-526E47CBEF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31918" y="5064349"/>
              <a:ext cx="0" cy="228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B94C1E63-DCC7-481D-9897-0CC5414C1414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16C2ED-80A5-47CF-8BE4-768F3DCA2FC4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2986F3-EA43-4367-BA00-0E9ECE190FA7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gonal Stripe 23">
            <a:extLst>
              <a:ext uri="{FF2B5EF4-FFF2-40B4-BE49-F238E27FC236}">
                <a16:creationId xmlns:a16="http://schemas.microsoft.com/office/drawing/2014/main" id="{2285C672-12BA-4A13-B64C-988BEE463916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E107C51-BAAE-46C1-8058-C96418763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1"/>
            <a:ext cx="11190513" cy="1204686"/>
          </a:xfrm>
          <a:noFill/>
        </p:spPr>
        <p:txBody>
          <a:bodyPr/>
          <a:lstStyle/>
          <a:p>
            <a:pPr marL="228600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 2026 request = $18.1B reduction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FCDD5E5D-3B75-452E-ACB9-496987E8FEAD}"/>
              </a:ext>
            </a:extLst>
          </p:cNvPr>
          <p:cNvSpPr/>
          <p:nvPr/>
        </p:nvSpPr>
        <p:spPr>
          <a:xfrm rot="1032579">
            <a:off x="8504788" y="522225"/>
            <a:ext cx="2758533" cy="3091820"/>
          </a:xfrm>
          <a:prstGeom prst="arc">
            <a:avLst>
              <a:gd name="adj1" fmla="val 14707269"/>
              <a:gd name="adj2" fmla="val 950063"/>
            </a:avLst>
          </a:prstGeom>
          <a:ln w="34925">
            <a:solidFill>
              <a:srgbClr val="C0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2CF258-4AF8-4497-A18C-0DE91D98069E}"/>
              </a:ext>
            </a:extLst>
          </p:cNvPr>
          <p:cNvSpPr txBox="1"/>
          <p:nvPr/>
        </p:nvSpPr>
        <p:spPr>
          <a:xfrm>
            <a:off x="3087202" y="5012008"/>
            <a:ext cx="7019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436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United for Medical Research, </a:t>
            </a:r>
            <a:r>
              <a:rPr lang="en-US" sz="1400" dirty="0">
                <a:solidFill>
                  <a:srgbClr val="04368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https://www.unitedformedicalresearch.org/wp-content/uploads/2024/08/UMR-Response-Letter_E-C-Committee-NIH-Reform-Framework.pdf</a:t>
            </a:r>
            <a:r>
              <a:rPr lang="en-US" sz="1400" dirty="0">
                <a:solidFill>
                  <a:srgbClr val="0436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7624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AD6AC0C-8B82-F493-3033-066C7CFB20D5}"/>
              </a:ext>
            </a:extLst>
          </p:cNvPr>
          <p:cNvGrpSpPr/>
          <p:nvPr/>
        </p:nvGrpSpPr>
        <p:grpSpPr>
          <a:xfrm>
            <a:off x="1841234" y="270915"/>
            <a:ext cx="8509532" cy="6316169"/>
            <a:chOff x="1569188" y="59231"/>
            <a:chExt cx="9053623" cy="679876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EE4BB1-A6CA-1BDF-4A40-269D4A5A5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9188" y="59231"/>
              <a:ext cx="9053623" cy="679876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B8ED47-2AE3-586B-9DBD-D3D3FA94D355}"/>
                </a:ext>
              </a:extLst>
            </p:cNvPr>
            <p:cNvSpPr txBox="1"/>
            <p:nvPr/>
          </p:nvSpPr>
          <p:spPr>
            <a:xfrm>
              <a:off x="4932064" y="1717706"/>
              <a:ext cx="3982825" cy="17558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Grant types included in search: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F32, T32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K01, K08, K23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R01, R03, R21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000" dirty="0"/>
                <a:t>P30, U01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BEEFB2-2339-38CF-88F1-470B0B1F7D48}"/>
                </a:ext>
              </a:extLst>
            </p:cNvPr>
            <p:cNvSpPr/>
            <p:nvPr/>
          </p:nvSpPr>
          <p:spPr>
            <a:xfrm rot="18840245">
              <a:off x="8258171" y="5139338"/>
              <a:ext cx="834240" cy="296667"/>
            </a:xfrm>
            <a:prstGeom prst="rect">
              <a:avLst/>
            </a:prstGeom>
            <a:noFill/>
            <a:ln w="4445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7EBFDB-CFD1-982F-085B-4DBF9DD73DD8}"/>
                </a:ext>
              </a:extLst>
            </p:cNvPr>
            <p:cNvSpPr/>
            <p:nvPr/>
          </p:nvSpPr>
          <p:spPr>
            <a:xfrm rot="18840245">
              <a:off x="6010335" y="5099587"/>
              <a:ext cx="690517" cy="296667"/>
            </a:xfrm>
            <a:prstGeom prst="rect">
              <a:avLst/>
            </a:prstGeom>
            <a:noFill/>
            <a:ln w="4445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A9263D0-9844-43B9-948E-46902C352003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19D472-2EAF-401A-91BA-40032144686E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gonal Stripe 8">
            <a:extLst>
              <a:ext uri="{FF2B5EF4-FFF2-40B4-BE49-F238E27FC236}">
                <a16:creationId xmlns:a16="http://schemas.microsoft.com/office/drawing/2014/main" id="{D5CAF22A-E81F-4A3B-815F-4352F641E9BD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4B3CCD-3CCC-42FE-A5FF-AD0C2912A208}"/>
              </a:ext>
            </a:extLst>
          </p:cNvPr>
          <p:cNvSpPr txBox="1"/>
          <p:nvPr/>
        </p:nvSpPr>
        <p:spPr>
          <a:xfrm>
            <a:off x="9425487" y="6174696"/>
            <a:ext cx="2637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436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Adapted from Schlafly and </a:t>
            </a:r>
            <a:r>
              <a:rPr lang="en-US" sz="1400" dirty="0" err="1">
                <a:solidFill>
                  <a:srgbClr val="0436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Sebro</a:t>
            </a:r>
            <a:r>
              <a:rPr lang="en-US" sz="1400" dirty="0">
                <a:solidFill>
                  <a:srgbClr val="0436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BMJ Open 2022;12:e058191</a:t>
            </a:r>
          </a:p>
        </p:txBody>
      </p:sp>
    </p:spTree>
    <p:extLst>
      <p:ext uri="{BB962C8B-B14F-4D97-AF65-F5344CB8AC3E}">
        <p14:creationId xmlns:p14="http://schemas.microsoft.com/office/powerpoint/2010/main" val="2541565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014236-5204-E65D-2F9F-529DB4341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42" y="265814"/>
            <a:ext cx="10912916" cy="64672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1CFC53-D597-7A24-60F3-A28C72E03DAC}"/>
              </a:ext>
            </a:extLst>
          </p:cNvPr>
          <p:cNvSpPr/>
          <p:nvPr/>
        </p:nvSpPr>
        <p:spPr>
          <a:xfrm rot="18840245">
            <a:off x="6374771" y="4683810"/>
            <a:ext cx="772776" cy="296667"/>
          </a:xfrm>
          <a:prstGeom prst="rect">
            <a:avLst/>
          </a:prstGeom>
          <a:noFill/>
          <a:ln w="444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EB8383-DE06-C875-FB2B-FB76C68C48C4}"/>
              </a:ext>
            </a:extLst>
          </p:cNvPr>
          <p:cNvSpPr/>
          <p:nvPr/>
        </p:nvSpPr>
        <p:spPr>
          <a:xfrm rot="18840245">
            <a:off x="6926176" y="4632491"/>
            <a:ext cx="695827" cy="296667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B7F0B5-B5ED-4282-9E7F-58AA632B12CC}"/>
              </a:ext>
            </a:extLst>
          </p:cNvPr>
          <p:cNvSpPr txBox="1"/>
          <p:nvPr/>
        </p:nvSpPr>
        <p:spPr>
          <a:xfrm>
            <a:off x="4314856" y="1300004"/>
            <a:ext cx="3396408" cy="1631216"/>
          </a:xfrm>
          <a:prstGeom prst="rect">
            <a:avLst/>
          </a:prstGeom>
          <a:solidFill>
            <a:srgbClr val="04368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Grant types included in search: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F32, T32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K01, K08, K23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R01, R03, R21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P30, U01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B8C648-4312-4839-B9E0-08D68D36A45F}"/>
              </a:ext>
            </a:extLst>
          </p:cNvPr>
          <p:cNvSpPr txBox="1"/>
          <p:nvPr/>
        </p:nvSpPr>
        <p:spPr>
          <a:xfrm>
            <a:off x="9425487" y="6177774"/>
            <a:ext cx="2637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436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Adapted from Schlafly and </a:t>
            </a:r>
            <a:r>
              <a:rPr lang="en-US" sz="1400" dirty="0" err="1">
                <a:solidFill>
                  <a:srgbClr val="0436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Sebro</a:t>
            </a:r>
            <a:r>
              <a:rPr lang="en-US" sz="1400" dirty="0">
                <a:solidFill>
                  <a:srgbClr val="0436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BMJ Open 2022;12:e058191</a:t>
            </a:r>
          </a:p>
        </p:txBody>
      </p:sp>
    </p:spTree>
    <p:extLst>
      <p:ext uri="{BB962C8B-B14F-4D97-AF65-F5344CB8AC3E}">
        <p14:creationId xmlns:p14="http://schemas.microsoft.com/office/powerpoint/2010/main" val="1265143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EFF18ED-04F9-D022-0FFB-4EA5E98D246A}"/>
              </a:ext>
            </a:extLst>
          </p:cNvPr>
          <p:cNvGrpSpPr/>
          <p:nvPr/>
        </p:nvGrpSpPr>
        <p:grpSpPr>
          <a:xfrm>
            <a:off x="2429955" y="3217763"/>
            <a:ext cx="8008690" cy="3426385"/>
            <a:chOff x="3075150" y="3429000"/>
            <a:chExt cx="6498899" cy="33121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324448-30A0-7E49-1128-3A735B524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5150" y="3429000"/>
              <a:ext cx="6498899" cy="331216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BE9775-D10A-1ABE-E927-73DA1968084F}"/>
                </a:ext>
              </a:extLst>
            </p:cNvPr>
            <p:cNvSpPr txBox="1"/>
            <p:nvPr/>
          </p:nvSpPr>
          <p:spPr>
            <a:xfrm>
              <a:off x="3815080" y="3484002"/>
              <a:ext cx="50647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Prevalence of top diseases in the US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F440C07-7FE5-46E8-9828-7EC1BE93812F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702C5A-AAAC-49BA-9343-08FBB5BDBEA1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gonal Stripe 10">
            <a:extLst>
              <a:ext uri="{FF2B5EF4-FFF2-40B4-BE49-F238E27FC236}">
                <a16:creationId xmlns:a16="http://schemas.microsoft.com/office/drawing/2014/main" id="{CA887E97-EE10-49DD-9141-2009645843F6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D47C9-B645-C2B1-E18A-543B9D83F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861" y="0"/>
            <a:ext cx="8043784" cy="3271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106A7F-4FDB-4069-9FC5-5E6BA86DDA18}"/>
              </a:ext>
            </a:extLst>
          </p:cNvPr>
          <p:cNvSpPr txBox="1"/>
          <p:nvPr/>
        </p:nvSpPr>
        <p:spPr>
          <a:xfrm>
            <a:off x="10438645" y="5102894"/>
            <a:ext cx="116190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436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from Urologic Diseases in America, Annual Data Report,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2AE00E-46A2-BA65-4FF5-E5BE25297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3684" y="123372"/>
            <a:ext cx="2375711" cy="7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20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203959-D08A-00A3-341F-9A2A7481B8D2}"/>
              </a:ext>
            </a:extLst>
          </p:cNvPr>
          <p:cNvSpPr/>
          <p:nvPr/>
        </p:nvSpPr>
        <p:spPr>
          <a:xfrm>
            <a:off x="2300923" y="2378894"/>
            <a:ext cx="1107070" cy="254508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FD1014-BAFA-B403-3813-6C40C86208A0}"/>
              </a:ext>
            </a:extLst>
          </p:cNvPr>
          <p:cNvSpPr/>
          <p:nvPr/>
        </p:nvSpPr>
        <p:spPr>
          <a:xfrm>
            <a:off x="5294372" y="3374574"/>
            <a:ext cx="1107070" cy="15494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BD111F-9CFB-9A6E-9FED-E2877ECE114F}"/>
              </a:ext>
            </a:extLst>
          </p:cNvPr>
          <p:cNvSpPr/>
          <p:nvPr/>
        </p:nvSpPr>
        <p:spPr>
          <a:xfrm>
            <a:off x="7065967" y="3938454"/>
            <a:ext cx="558522" cy="98552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9E1603-E02B-13D2-ECA7-8FCB0BE7CB79}"/>
              </a:ext>
            </a:extLst>
          </p:cNvPr>
          <p:cNvSpPr/>
          <p:nvPr/>
        </p:nvSpPr>
        <p:spPr>
          <a:xfrm>
            <a:off x="4090269" y="2754814"/>
            <a:ext cx="558522" cy="216916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B4A9B-0922-438C-943C-E821C2EDCB8C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811292-0499-432D-BEB7-C76329EB917B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F6B91A-D96B-914B-AF4B-7E10CDE8B578}"/>
              </a:ext>
            </a:extLst>
          </p:cNvPr>
          <p:cNvGrpSpPr/>
          <p:nvPr/>
        </p:nvGrpSpPr>
        <p:grpSpPr>
          <a:xfrm>
            <a:off x="1088631" y="1398492"/>
            <a:ext cx="10625622" cy="5187987"/>
            <a:chOff x="1134332" y="1160702"/>
            <a:chExt cx="10625622" cy="51879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86A32F-52B1-A9CA-3B29-1F31206C8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026" t="4087" r="2830" b="3575"/>
            <a:stretch>
              <a:fillRect/>
            </a:stretch>
          </p:blipFill>
          <p:spPr>
            <a:xfrm>
              <a:off x="1134332" y="1160702"/>
              <a:ext cx="10625622" cy="518798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B38B83E-ACB0-4020-8505-417C920E8225}"/>
                </a:ext>
              </a:extLst>
            </p:cNvPr>
            <p:cNvSpPr/>
            <p:nvPr/>
          </p:nvSpPr>
          <p:spPr>
            <a:xfrm rot="18783788">
              <a:off x="2265738" y="5018478"/>
              <a:ext cx="414675" cy="290756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307C0D7-17EA-4B1F-86AA-7B5045768768}"/>
                </a:ext>
              </a:extLst>
            </p:cNvPr>
            <p:cNvSpPr/>
            <p:nvPr/>
          </p:nvSpPr>
          <p:spPr>
            <a:xfrm rot="18783788">
              <a:off x="2929742" y="4989183"/>
              <a:ext cx="345527" cy="28856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4C5E9E5-C76C-4090-AB1A-5E696365FB85}"/>
                </a:ext>
              </a:extLst>
            </p:cNvPr>
            <p:cNvSpPr/>
            <p:nvPr/>
          </p:nvSpPr>
          <p:spPr>
            <a:xfrm rot="18783788">
              <a:off x="3722968" y="5204130"/>
              <a:ext cx="788392" cy="290756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4C5D202-EAE5-4309-9AF5-5363AC19EA17}"/>
                </a:ext>
              </a:extLst>
            </p:cNvPr>
            <p:cNvSpPr/>
            <p:nvPr/>
          </p:nvSpPr>
          <p:spPr>
            <a:xfrm rot="18783788">
              <a:off x="5210010" y="5058373"/>
              <a:ext cx="414675" cy="290756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81042CE-C474-4EBF-B0EA-D72382090231}"/>
                </a:ext>
              </a:extLst>
            </p:cNvPr>
            <p:cNvSpPr/>
            <p:nvPr/>
          </p:nvSpPr>
          <p:spPr>
            <a:xfrm rot="18783788">
              <a:off x="5826724" y="5058373"/>
              <a:ext cx="414675" cy="290756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2766545-8B4E-4120-BC91-D525C57737B2}"/>
                </a:ext>
              </a:extLst>
            </p:cNvPr>
            <p:cNvSpPr/>
            <p:nvPr/>
          </p:nvSpPr>
          <p:spPr>
            <a:xfrm rot="18783788">
              <a:off x="6495838" y="5266500"/>
              <a:ext cx="1029992" cy="290756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360EDA3-C0E3-C928-5A7E-DA1E5CCEC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684" y="123372"/>
            <a:ext cx="2375711" cy="77440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276A8EB-D0F1-6D17-F4DE-433014B7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1"/>
            <a:ext cx="11190513" cy="1204686"/>
          </a:xfrm>
          <a:noFill/>
        </p:spPr>
        <p:txBody>
          <a:bodyPr/>
          <a:lstStyle/>
          <a:p>
            <a:pPr marL="228600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funding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75A71827-9A95-2E16-D672-5FE56D7F2F3A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5CA791-A4FA-4A7C-CA17-71DCE012D264}"/>
              </a:ext>
            </a:extLst>
          </p:cNvPr>
          <p:cNvSpPr txBox="1"/>
          <p:nvPr/>
        </p:nvSpPr>
        <p:spPr>
          <a:xfrm>
            <a:off x="10552344" y="2958936"/>
            <a:ext cx="116190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436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from Urologic Diseases in America, Annual Data Report, 2024</a:t>
            </a:r>
          </a:p>
        </p:txBody>
      </p:sp>
      <p:sp>
        <p:nvSpPr>
          <p:cNvPr id="13" name="Diagonal Stripe 12">
            <a:extLst>
              <a:ext uri="{FF2B5EF4-FFF2-40B4-BE49-F238E27FC236}">
                <a16:creationId xmlns:a16="http://schemas.microsoft.com/office/drawing/2014/main" id="{AA04C41F-6724-45CE-A9B3-FE6FF094C233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A49D9B-FEE0-2A95-A194-E0E36C642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70" y="281941"/>
            <a:ext cx="11383059" cy="59988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C42BD0-3889-4163-AF96-D5F69622200E}"/>
              </a:ext>
            </a:extLst>
          </p:cNvPr>
          <p:cNvSpPr txBox="1"/>
          <p:nvPr/>
        </p:nvSpPr>
        <p:spPr>
          <a:xfrm>
            <a:off x="9425487" y="6211640"/>
            <a:ext cx="2637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436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Adapted from Schlafly and </a:t>
            </a:r>
            <a:r>
              <a:rPr lang="en-US" sz="1400" dirty="0" err="1">
                <a:solidFill>
                  <a:srgbClr val="0436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Sebro</a:t>
            </a:r>
            <a:r>
              <a:rPr lang="en-US" sz="1400" dirty="0">
                <a:solidFill>
                  <a:srgbClr val="0436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BMJ Open 2022;12:e058191</a:t>
            </a:r>
          </a:p>
        </p:txBody>
      </p:sp>
    </p:spTree>
    <p:extLst>
      <p:ext uri="{BB962C8B-B14F-4D97-AF65-F5344CB8AC3E}">
        <p14:creationId xmlns:p14="http://schemas.microsoft.com/office/powerpoint/2010/main" val="1341240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818B0-7CCA-33FC-9FC5-F8B49CE49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1FF5E-479B-8402-58C6-9B458E0D1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618" y="1728865"/>
            <a:ext cx="10079182" cy="46328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Urogenital research ripe for interdisciplinary collaborative research and enabled by: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Clinical interactions and insights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Coordination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 approach</a:t>
            </a:r>
          </a:p>
          <a:p>
            <a:endParaRPr lang="en-US" sz="1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in research “climate”</a:t>
            </a:r>
          </a:p>
          <a:p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Solutions: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Cross-talk, information exchange, clinical interactions, strategic leadership, central coordination, and collaborative research interest groups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C546C0B1-3442-6CE6-DC92-15BE36779835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8BEFED-774D-10B2-177E-216DBECEA62A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6632E5-50FB-08AA-2754-F17BA6D60929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gonal Stripe 8">
            <a:extLst>
              <a:ext uri="{FF2B5EF4-FFF2-40B4-BE49-F238E27FC236}">
                <a16:creationId xmlns:a16="http://schemas.microsoft.com/office/drawing/2014/main" id="{BBFC1298-1453-EA9A-094D-C9798205CE46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B5A5800-3DC5-7F2E-920E-DFBA6EBF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1"/>
            <a:ext cx="11190513" cy="1204686"/>
          </a:xfrm>
          <a:noFill/>
        </p:spPr>
        <p:txBody>
          <a:bodyPr/>
          <a:lstStyle/>
          <a:p>
            <a:pPr marL="228600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 points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199F84-4448-4A2A-DA68-321044F3A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684" y="123372"/>
            <a:ext cx="2375711" cy="7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79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48129-FDF7-1C83-A5CB-318725882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618" y="1678893"/>
            <a:ext cx="10079182" cy="4351338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Better pain control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Greater access to the appropriate urology/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urogyn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experts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More knowledgeable and effective providers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More research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De-stigmatize urinary tract dysfunction and related disorders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More and better information about their conditions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976210C1-DDC4-4090-B14C-87A454EF295D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4CFEAB-CB96-4705-94C6-2AF37CB43B1F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606EEC-44DF-4E4B-B311-5B7143E106C9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gonal Stripe 6">
            <a:extLst>
              <a:ext uri="{FF2B5EF4-FFF2-40B4-BE49-F238E27FC236}">
                <a16:creationId xmlns:a16="http://schemas.microsoft.com/office/drawing/2014/main" id="{2DAB89AE-DC66-4955-89B2-CE0019AA22C2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164ECA-1351-4A0C-A5FB-A742850C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1"/>
            <a:ext cx="11190513" cy="1204686"/>
          </a:xfrm>
          <a:noFill/>
        </p:spPr>
        <p:txBody>
          <a:bodyPr/>
          <a:lstStyle/>
          <a:p>
            <a:pPr marL="228600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 patients need?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35E176-7F24-4E44-80E2-84F7A46058DD}"/>
              </a:ext>
            </a:extLst>
          </p:cNvPr>
          <p:cNvSpPr txBox="1"/>
          <p:nvPr/>
        </p:nvSpPr>
        <p:spPr>
          <a:xfrm>
            <a:off x="6096000" y="6059135"/>
            <a:ext cx="585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From the National Institute of Diabetes and Digestive and Kidney Diseases Urology Interagency Coordinating Committee Meeting, June 2024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04DB56-29EC-A83B-C60B-EF31BDF8D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684" y="123372"/>
            <a:ext cx="2375711" cy="7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036BE-B7EF-5956-95C9-4BF84FE4B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17CE6-87E1-5C2A-DB83-5A2D1EC47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618" y="1728865"/>
            <a:ext cx="10079182" cy="43513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Structured yet flexible leg of the journey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Built around a series of focused, facilitated sessions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phase is time-conscious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Visioning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Refining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Prioritizing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Strategizing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Doing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858266C-9E1E-4327-CC77-9A1B9190B03C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33464D-B062-406D-71E4-5CDAF43193EA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9108E-3003-B0E4-0B1E-3B338CB7724A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gonal Stripe 8">
            <a:extLst>
              <a:ext uri="{FF2B5EF4-FFF2-40B4-BE49-F238E27FC236}">
                <a16:creationId xmlns:a16="http://schemas.microsoft.com/office/drawing/2014/main" id="{0F736C94-BFE1-82FE-7CA3-0605399C06D0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5A30DE0-C601-5700-AB09-C2116A186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1"/>
            <a:ext cx="11190513" cy="1204686"/>
          </a:xfrm>
          <a:noFill/>
        </p:spPr>
        <p:txBody>
          <a:bodyPr/>
          <a:lstStyle/>
          <a:p>
            <a:pPr marL="228600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“sprint”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E4A183-736C-41E3-B6FD-B7B43C0A5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684" y="123372"/>
            <a:ext cx="2375711" cy="7744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B6D187-9013-6AA8-9431-965D36414124}"/>
              </a:ext>
            </a:extLst>
          </p:cNvPr>
          <p:cNvSpPr txBox="1"/>
          <p:nvPr/>
        </p:nvSpPr>
        <p:spPr>
          <a:xfrm>
            <a:off x="4867123" y="3280228"/>
            <a:ext cx="5834743" cy="2662267"/>
          </a:xfrm>
          <a:prstGeom prst="rect">
            <a:avLst/>
          </a:prstGeom>
          <a:solidFill>
            <a:srgbClr val="043682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Groups not focused on any one disease or disorder</a:t>
            </a:r>
          </a:p>
          <a:p>
            <a:endParaRPr lang="en-US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Rather, grouped by: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Systemic process (aging)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thread (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urobiome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Category of disorders (voiding dysfunction)</a:t>
            </a:r>
          </a:p>
        </p:txBody>
      </p:sp>
    </p:spTree>
    <p:extLst>
      <p:ext uri="{BB962C8B-B14F-4D97-AF65-F5344CB8AC3E}">
        <p14:creationId xmlns:p14="http://schemas.microsoft.com/office/powerpoint/2010/main" val="1748561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E86D7-D0EA-2BD0-E38A-F9B66FD2B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D87E-9B79-2056-0F3B-28CF2994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618" y="1677880"/>
            <a:ext cx="10079182" cy="4507961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Non-invasive diagnostic technologies (including 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vivo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e.g., imaging, biomarkers</a:t>
            </a:r>
          </a:p>
          <a:p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Standardized definitions and terminology for UTD-related symptoms</a:t>
            </a:r>
          </a:p>
          <a:p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Novel and standardized research approaches to phenotyping patients and studying treatment responsiveness</a:t>
            </a:r>
          </a:p>
          <a:p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public awareness of rising incidence and debilitating effects</a:t>
            </a:r>
          </a:p>
          <a:p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Patient-centered outcomes – identify, standardize, and utilize across all UTDs and clinical trials</a:t>
            </a:r>
          </a:p>
          <a:p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Evidence and best practices for transitional care from childhood to adulthood to geriatric to palliative life stages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A0266CEC-9492-4321-A40E-94965C30DADD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9AF2D-6D39-403F-9B35-BA6D59176C9D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57DE3-D2C6-43DE-950E-6FF1538D554E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gonal Stripe 7">
            <a:extLst>
              <a:ext uri="{FF2B5EF4-FFF2-40B4-BE49-F238E27FC236}">
                <a16:creationId xmlns:a16="http://schemas.microsoft.com/office/drawing/2014/main" id="{71E3794F-A5CA-412B-B035-58E5EF297281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E83987-6109-4252-B8DF-A7070B017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1"/>
            <a:ext cx="11190513" cy="1204686"/>
          </a:xfrm>
          <a:noFill/>
        </p:spPr>
        <p:txBody>
          <a:bodyPr/>
          <a:lstStyle/>
          <a:p>
            <a:pPr marL="228600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 clinicians need?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7AF25A-6ADF-F23E-A3C6-35055F0E3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684" y="123372"/>
            <a:ext cx="2375711" cy="7744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19A8AC-12C7-AC53-C63D-1C329BAC740D}"/>
              </a:ext>
            </a:extLst>
          </p:cNvPr>
          <p:cNvSpPr txBox="1"/>
          <p:nvPr/>
        </p:nvSpPr>
        <p:spPr>
          <a:xfrm>
            <a:off x="6096000" y="6135210"/>
            <a:ext cx="585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From the National Institute of Diabetes and Digestive and Kidney Diseases Urology Interagency Coordinating Committee Meeting, June 2024</a:t>
            </a:r>
          </a:p>
        </p:txBody>
      </p:sp>
    </p:spTree>
    <p:extLst>
      <p:ext uri="{BB962C8B-B14F-4D97-AF65-F5344CB8AC3E}">
        <p14:creationId xmlns:p14="http://schemas.microsoft.com/office/powerpoint/2010/main" val="2733134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FDBFD-6784-78F3-CE79-BD4C3E1F6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618" y="1672401"/>
            <a:ext cx="10079182" cy="4891843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funding, </a:t>
            </a:r>
            <a:r>
              <a:rPr lang="en-US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pathogenesis of UTDs</a:t>
            </a:r>
          </a:p>
          <a:p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Non-invasive research technologies</a:t>
            </a:r>
          </a:p>
          <a:p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Alternatives to rodent models</a:t>
            </a:r>
          </a:p>
          <a:p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Easier, simplified, streamlined access to data and samples</a:t>
            </a:r>
          </a:p>
          <a:p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for making data and samples sharable</a:t>
            </a:r>
          </a:p>
          <a:p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Better understanding of heterogeneous expression of UTDs across the population spectrum</a:t>
            </a:r>
          </a:p>
          <a:p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for specific training and education needs</a:t>
            </a:r>
          </a:p>
          <a:p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Interactions and collaboration with clinicians and patients to develop research approaches to phenotype by pathology, not symptoms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56B9F6FB-C9D0-49C6-83B1-4FDE3DB43A08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4BC80F-4BAB-4FAC-BB50-B742D841637B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785BF3-0FFE-4E73-A046-12E85E799C18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gonal Stripe 6">
            <a:extLst>
              <a:ext uri="{FF2B5EF4-FFF2-40B4-BE49-F238E27FC236}">
                <a16:creationId xmlns:a16="http://schemas.microsoft.com/office/drawing/2014/main" id="{F3E18B46-3C58-41C4-ADA0-F5334DACD15D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E9D003-9D65-4F7B-8A43-E1BED53B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1"/>
            <a:ext cx="11190513" cy="1204686"/>
          </a:xfrm>
          <a:noFill/>
        </p:spPr>
        <p:txBody>
          <a:bodyPr/>
          <a:lstStyle/>
          <a:p>
            <a:pPr marL="228600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 scientists need?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A79D6F-6CDA-13EA-8D0B-51F8D53DB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684" y="123372"/>
            <a:ext cx="2375711" cy="7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04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ED4FB-4183-6258-7F91-FE0FDE861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47E5C-89A3-5214-2F1A-DFD89625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455" y="1682718"/>
            <a:ext cx="9422412" cy="4918476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strategic and novel research opportunities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			 expand interdisciplinary collaboration potential:</a:t>
            </a:r>
          </a:p>
          <a:p>
            <a:pPr lvl="1"/>
            <a:r>
              <a:rPr lang="en-US" sz="2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 populations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women, cancer survivors</a:t>
            </a:r>
          </a:p>
          <a:p>
            <a:pPr lvl="1"/>
            <a:r>
              <a:rPr lang="en-US" sz="2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PROs: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impacts on mental health, QOL, psycho-social functioning, 	          and patients’ self-efficacy</a:t>
            </a:r>
          </a:p>
          <a:p>
            <a:pPr lvl="1"/>
            <a:r>
              <a:rPr lang="en-US" sz="2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 and environmental driver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of urogenital health</a:t>
            </a:r>
          </a:p>
          <a:p>
            <a:pPr lvl="1"/>
            <a:endParaRPr lang="en-US" sz="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common research questions &amp; approaches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across UTD research: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Influence of microbiota – </a:t>
            </a:r>
            <a:r>
              <a:rPr lang="en-US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functional microbial map across LUT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Influence of fibrosis – </a:t>
            </a:r>
            <a:r>
              <a:rPr lang="en-US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explore systemic vs. organ-specific processes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Influence of aging – </a:t>
            </a:r>
            <a:r>
              <a:rPr lang="en-US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processes across LUT</a:t>
            </a:r>
          </a:p>
          <a:p>
            <a:pPr lvl="1"/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Biological phenotyping – </a:t>
            </a:r>
            <a:r>
              <a:rPr lang="en-US" sz="2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gain new insights into pathophysiology, disease expression, symptoms, and treatment responsiveness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60CF6CD2-9414-4B2E-9B5E-012BBFA6EA71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64D892-0B90-495D-B390-41579F9DC08F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B6CB0E-59BF-4246-B607-76C8BA26FEAB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iagonal Stripe 10">
            <a:extLst>
              <a:ext uri="{FF2B5EF4-FFF2-40B4-BE49-F238E27FC236}">
                <a16:creationId xmlns:a16="http://schemas.microsoft.com/office/drawing/2014/main" id="{C56271A4-37AC-4A8D-B2CD-8E4E270CF844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0DFFE6-BA58-44A5-BF34-4ED1F144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1"/>
            <a:ext cx="11190513" cy="1204686"/>
          </a:xfrm>
          <a:noFill/>
        </p:spPr>
        <p:txBody>
          <a:bodyPr/>
          <a:lstStyle/>
          <a:p>
            <a:pPr marL="228600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Intersections of these needs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AC5716-4542-A3B3-3908-56FA9443B3F4}"/>
              </a:ext>
            </a:extLst>
          </p:cNvPr>
          <p:cNvSpPr txBox="1"/>
          <p:nvPr/>
        </p:nvSpPr>
        <p:spPr>
          <a:xfrm>
            <a:off x="6096000" y="6134854"/>
            <a:ext cx="585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From the National Institute of Diabetes and Digestive and Kidney Diseases Urology Interagency Coordinating Committee Meeting, June 2024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EACA00-576B-AF82-9092-F39BDD82B713}"/>
              </a:ext>
            </a:extLst>
          </p:cNvPr>
          <p:cNvGrpSpPr/>
          <p:nvPr/>
        </p:nvGrpSpPr>
        <p:grpSpPr>
          <a:xfrm>
            <a:off x="8602133" y="123371"/>
            <a:ext cx="3351625" cy="2779486"/>
            <a:chOff x="4499429" y="2085219"/>
            <a:chExt cx="3144761" cy="2539939"/>
          </a:xfrm>
        </p:grpSpPr>
        <p:pic>
          <p:nvPicPr>
            <p:cNvPr id="6" name="Picture 5" descr="A yellow circles with black lines">
              <a:extLst>
                <a:ext uri="{FF2B5EF4-FFF2-40B4-BE49-F238E27FC236}">
                  <a16:creationId xmlns:a16="http://schemas.microsoft.com/office/drawing/2014/main" id="{7C792494-31E5-2CC6-4DB3-54B125CB7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12250" t="9686" r="13394" b="13224"/>
            <a:stretch>
              <a:fillRect/>
            </a:stretch>
          </p:blipFill>
          <p:spPr>
            <a:xfrm>
              <a:off x="4499429" y="2133600"/>
              <a:ext cx="3144761" cy="2477106"/>
            </a:xfrm>
            <a:prstGeom prst="rect">
              <a:avLst/>
            </a:prstGeom>
          </p:spPr>
        </p:pic>
        <p:sp>
          <p:nvSpPr>
            <p:cNvPr id="14" name="Chord 13">
              <a:extLst>
                <a:ext uri="{FF2B5EF4-FFF2-40B4-BE49-F238E27FC236}">
                  <a16:creationId xmlns:a16="http://schemas.microsoft.com/office/drawing/2014/main" id="{8D4A1EA2-75DD-F404-5340-C21EF2F50D3B}"/>
                </a:ext>
              </a:extLst>
            </p:cNvPr>
            <p:cNvSpPr/>
            <p:nvPr/>
          </p:nvSpPr>
          <p:spPr>
            <a:xfrm>
              <a:off x="7189409" y="2085219"/>
              <a:ext cx="299962" cy="285448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9483603F-D49F-961C-3281-54D0A0169595}"/>
                </a:ext>
              </a:extLst>
            </p:cNvPr>
            <p:cNvSpPr/>
            <p:nvPr/>
          </p:nvSpPr>
          <p:spPr>
            <a:xfrm>
              <a:off x="6412232" y="4339710"/>
              <a:ext cx="299962" cy="285448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3571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DDA0B56E-283B-62D5-FA49-508B1254B647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CE4034-E949-E47B-793D-1E27BAFF4105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3E623D-7B7D-014B-AAC6-7223D89F5F0D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35184CD-B20F-6E0F-3380-05B422706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1"/>
            <a:ext cx="11190513" cy="1204686"/>
          </a:xfrm>
          <a:noFill/>
        </p:spPr>
        <p:txBody>
          <a:bodyPr/>
          <a:lstStyle/>
          <a:p>
            <a:pPr marL="228600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roadmap for UTD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0866D6-50E2-EF1E-23AC-26D4A0D5E203}"/>
              </a:ext>
            </a:extLst>
          </p:cNvPr>
          <p:cNvGrpSpPr/>
          <p:nvPr/>
        </p:nvGrpSpPr>
        <p:grpSpPr>
          <a:xfrm>
            <a:off x="579993" y="1685060"/>
            <a:ext cx="11283017" cy="4552648"/>
            <a:chOff x="338088" y="1669142"/>
            <a:chExt cx="11429888" cy="455264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53558AF-0AD0-4C7A-9A1B-9AB0B46B1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1090"/>
            <a:stretch>
              <a:fillRect/>
            </a:stretch>
          </p:blipFill>
          <p:spPr>
            <a:xfrm>
              <a:off x="338088" y="1669142"/>
              <a:ext cx="11429888" cy="455264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3B45C5-D318-4DC4-DD60-40269FA62938}"/>
                </a:ext>
              </a:extLst>
            </p:cNvPr>
            <p:cNvSpPr txBox="1"/>
            <p:nvPr/>
          </p:nvSpPr>
          <p:spPr>
            <a:xfrm>
              <a:off x="7997371" y="5480363"/>
              <a:ext cx="3522133" cy="59830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Heterogeneity of urinary tract dysfunction</a:t>
              </a:r>
            </a:p>
          </p:txBody>
        </p:sp>
      </p:grpSp>
      <p:sp>
        <p:nvSpPr>
          <p:cNvPr id="7" name="Diagonal Stripe 6"/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86EFC6-BAF0-4F96-903C-3053E9FD9AAF}"/>
              </a:ext>
            </a:extLst>
          </p:cNvPr>
          <p:cNvSpPr txBox="1"/>
          <p:nvPr/>
        </p:nvSpPr>
        <p:spPr>
          <a:xfrm>
            <a:off x="3325690" y="6314248"/>
            <a:ext cx="5613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Modified from Franks et al, J Clin Endocrinol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Metab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2025;110(3):601-10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67AEB4-9CF6-4A2F-B20D-7EB117D80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3684" y="123372"/>
            <a:ext cx="2375711" cy="7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0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036BE-B7EF-5956-95C9-4BF84FE4B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17CE6-87E1-5C2A-DB83-5A2D1EC47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618" y="1728865"/>
            <a:ext cx="10079182" cy="43513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Conversations with CAIRIBU investigators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 with CAIRIBU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Urobiome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Research Interest Group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Enthusiasm for additional research interest groups (communities of practice)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Increasing capacity of CAIRIBU Interactions Core and collaborators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 for another 5 years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environment, increased need to be strategic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858266C-9E1E-4327-CC77-9A1B9190B03C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33464D-B062-406D-71E4-5CDAF43193EA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9108E-3003-B0E4-0B1E-3B338CB7724A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gonal Stripe 8">
            <a:extLst>
              <a:ext uri="{FF2B5EF4-FFF2-40B4-BE49-F238E27FC236}">
                <a16:creationId xmlns:a16="http://schemas.microsoft.com/office/drawing/2014/main" id="{0F736C94-BFE1-82FE-7CA3-0605399C06D0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5A30DE0-C601-5700-AB09-C2116A186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1"/>
            <a:ext cx="11190513" cy="1204686"/>
          </a:xfrm>
          <a:noFill/>
        </p:spPr>
        <p:txBody>
          <a:bodyPr/>
          <a:lstStyle/>
          <a:p>
            <a:pPr marL="228600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EF7454-2A9C-4607-93F4-30D7C9745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684" y="123372"/>
            <a:ext cx="2375711" cy="7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7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036BE-B7EF-5956-95C9-4BF84FE4B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17CE6-87E1-5C2A-DB83-5A2D1EC47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618" y="1728865"/>
            <a:ext cx="10079182" cy="435133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Conceptual development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Discussions with group leaders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Outreach/invitations to investigators within each research area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Design, planning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June/July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Refine, logistics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858266C-9E1E-4327-CC77-9A1B9190B03C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33464D-B062-406D-71E4-5CDAF43193EA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9108E-3003-B0E4-0B1E-3B338CB7724A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gonal Stripe 8">
            <a:extLst>
              <a:ext uri="{FF2B5EF4-FFF2-40B4-BE49-F238E27FC236}">
                <a16:creationId xmlns:a16="http://schemas.microsoft.com/office/drawing/2014/main" id="{0F736C94-BFE1-82FE-7CA3-0605399C06D0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5A30DE0-C601-5700-AB09-C2116A186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1"/>
            <a:ext cx="11190513" cy="1204686"/>
          </a:xfrm>
          <a:noFill/>
        </p:spPr>
        <p:txBody>
          <a:bodyPr/>
          <a:lstStyle/>
          <a:p>
            <a:pPr marL="228600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E6B643-9311-4B84-B9E5-826E14B18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684" y="123372"/>
            <a:ext cx="2375711" cy="7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8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036BE-B7EF-5956-95C9-4BF84FE4B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17CE6-87E1-5C2A-DB83-5A2D1EC47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618" y="1728865"/>
            <a:ext cx="1007918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aim to: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knowledge gaps and most critical research questions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and study shared pathophysiologic mechanisms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Reframe classification based on biology, not symptoms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Seek novel transdisciplinary research pathways for our research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Collaborate beyond silos to stimulate innovation</a:t>
            </a:r>
          </a:p>
          <a:p>
            <a:pPr marL="914400" lvl="1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Coordinate our individual efforts along a unifying roadmap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858266C-9E1E-4327-CC77-9A1B9190B03C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33464D-B062-406D-71E4-5CDAF43193EA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9108E-3003-B0E4-0B1E-3B338CB7724A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gonal Stripe 8">
            <a:extLst>
              <a:ext uri="{FF2B5EF4-FFF2-40B4-BE49-F238E27FC236}">
                <a16:creationId xmlns:a16="http://schemas.microsoft.com/office/drawing/2014/main" id="{0F736C94-BFE1-82FE-7CA3-0605399C06D0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5A30DE0-C601-5700-AB09-C2116A186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1"/>
            <a:ext cx="11190513" cy="1204686"/>
          </a:xfrm>
          <a:noFill/>
        </p:spPr>
        <p:txBody>
          <a:bodyPr/>
          <a:lstStyle/>
          <a:p>
            <a:pPr marL="228600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strategic objectives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9CBFA2-E2EA-4ECF-8407-EE1B067F8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684" y="123372"/>
            <a:ext cx="2375711" cy="7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60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5FD7B-6185-1517-1341-505569573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2174-CD5A-082E-A3D4-27E252FC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1"/>
            <a:ext cx="11190513" cy="1204686"/>
          </a:xfrm>
          <a:noFill/>
        </p:spPr>
        <p:txBody>
          <a:bodyPr/>
          <a:lstStyle/>
          <a:p>
            <a:pPr marL="228600"/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7A860-A134-96DF-CBCB-9A72C5E76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618" y="1728865"/>
            <a:ext cx="10186453" cy="4759024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Thomas Chi, MD, MBA, UAB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 Mullins, PhD, NIH/NIDDK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 Reynolds, MD, PhD, NIH/NIDDK</a:t>
            </a:r>
          </a:p>
          <a:p>
            <a:endParaRPr lang="en-US" sz="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Leaders: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Scott Bauer, MD, MS &amp; Indira Mysorekar, PhD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Margot Damaser, PhD &amp; Nathan Tykocki, PhD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Nicole De Nisco, PhD &amp; Lisa Karstens, PhD</a:t>
            </a:r>
          </a:p>
          <a:p>
            <a:endParaRPr lang="en-US" sz="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Skilled facilitators: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Whitney Sweeney, PhD, UW-Madison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Lori Uttech-Hanson, MA Ed, UW-Madison</a:t>
            </a:r>
          </a:p>
          <a:p>
            <a:pPr lvl="1"/>
            <a:endParaRPr lang="en-US" sz="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Invited speakers within groups: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Iman Al-Naggar, PhD 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-Aging group), UConn</a:t>
            </a:r>
          </a:p>
          <a:p>
            <a:pPr lvl="1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Kristin Ebert, MD (voiding dysfunction group), UW-Madison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1C162CA-4B74-A542-B544-AF1780A60ACD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79A1BB-3D88-3EEB-2C31-470A6C637B27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2F2374-4917-4E28-DCB1-6F1429F4ADB8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gonal Stripe 9">
            <a:extLst>
              <a:ext uri="{FF2B5EF4-FFF2-40B4-BE49-F238E27FC236}">
                <a16:creationId xmlns:a16="http://schemas.microsoft.com/office/drawing/2014/main" id="{53A7A6DB-D26F-3D2D-6DE8-F1E812B82141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91FFC2-0747-47B2-9E8A-9D64873BC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3684" y="123372"/>
            <a:ext cx="2375711" cy="7744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60DF88-4DFD-4E97-8BEC-E4C83D84D442}"/>
              </a:ext>
            </a:extLst>
          </p:cNvPr>
          <p:cNvSpPr txBox="1"/>
          <p:nvPr/>
        </p:nvSpPr>
        <p:spPr>
          <a:xfrm>
            <a:off x="7470848" y="1622043"/>
            <a:ext cx="3839303" cy="3785652"/>
          </a:xfrm>
          <a:prstGeom prst="rect">
            <a:avLst/>
          </a:prstGeom>
          <a:solidFill>
            <a:srgbClr val="043682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CAIRIBU Interactions Core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Mariana Coughlin, MS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Muen Wang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Ng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Anna Barrett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Isaac Yang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Edison Chiu</a:t>
            </a:r>
          </a:p>
          <a:p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Logistical coordination overall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planning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 support within breakout groups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 process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Preparatory and follow-up work</a:t>
            </a:r>
          </a:p>
        </p:txBody>
      </p:sp>
    </p:spTree>
    <p:extLst>
      <p:ext uri="{BB962C8B-B14F-4D97-AF65-F5344CB8AC3E}">
        <p14:creationId xmlns:p14="http://schemas.microsoft.com/office/powerpoint/2010/main" val="227223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3FBD102B-F2FC-451E-9E34-852CF986F10A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64AE85-91CB-4E34-82DB-6455162138B9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4CFBA6-2327-4941-989E-E7431748EEE1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gonal Stripe 8">
            <a:extLst>
              <a:ext uri="{FF2B5EF4-FFF2-40B4-BE49-F238E27FC236}">
                <a16:creationId xmlns:a16="http://schemas.microsoft.com/office/drawing/2014/main" id="{13A76F3E-00E1-4A44-99E6-132E789901C7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1385DD-899A-45F7-B5CE-8F124C6FA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258" y="118384"/>
            <a:ext cx="9739313" cy="6492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07B7F3-E67A-443A-A056-5AF4DFEC9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3684" y="123372"/>
            <a:ext cx="2375711" cy="7744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6ABF53-B000-4C91-9217-4155117FE7E7}"/>
              </a:ext>
            </a:extLst>
          </p:cNvPr>
          <p:cNvSpPr txBox="1"/>
          <p:nvPr/>
        </p:nvSpPr>
        <p:spPr>
          <a:xfrm>
            <a:off x="2789246" y="2644170"/>
            <a:ext cx="661350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Calibri" panose="020F0502020204030204" pitchFamily="34" charset="0"/>
                <a:cs typeface="Calibri" panose="020F0502020204030204" pitchFamily="34" charset="0"/>
              </a:rPr>
              <a:t>Dr. Damaser</a:t>
            </a:r>
          </a:p>
        </p:txBody>
      </p:sp>
    </p:spTree>
    <p:extLst>
      <p:ext uri="{BB962C8B-B14F-4D97-AF65-F5344CB8AC3E}">
        <p14:creationId xmlns:p14="http://schemas.microsoft.com/office/powerpoint/2010/main" val="261955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08A430-6759-0170-FEA7-E5688858D3F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38312" y="4308759"/>
            <a:ext cx="914400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Kris Penniston, PhD</a:t>
            </a:r>
            <a:b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UW-Madison</a:t>
            </a:r>
            <a:endParaRPr lang="en-US" sz="7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FBD102B-F2FC-451E-9E34-852CF986F10A}"/>
              </a:ext>
            </a:extLst>
          </p:cNvPr>
          <p:cNvSpPr/>
          <p:nvPr/>
        </p:nvSpPr>
        <p:spPr>
          <a:xfrm>
            <a:off x="1001486" y="984759"/>
            <a:ext cx="11190514" cy="326750"/>
          </a:xfrm>
          <a:prstGeom prst="rtTriangle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64AE85-91CB-4E34-82DB-6455162138B9}"/>
              </a:ext>
            </a:extLst>
          </p:cNvPr>
          <p:cNvSpPr/>
          <p:nvPr/>
        </p:nvSpPr>
        <p:spPr>
          <a:xfrm>
            <a:off x="0" y="6734629"/>
            <a:ext cx="12192000" cy="123370"/>
          </a:xfrm>
          <a:prstGeom prst="rect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4CFBA6-2327-4941-989E-E7431748EEE1}"/>
              </a:ext>
            </a:extLst>
          </p:cNvPr>
          <p:cNvSpPr/>
          <p:nvPr/>
        </p:nvSpPr>
        <p:spPr>
          <a:xfrm>
            <a:off x="0" y="6611259"/>
            <a:ext cx="12192000" cy="123370"/>
          </a:xfrm>
          <a:prstGeom prst="rect">
            <a:avLst/>
          </a:prstGeom>
          <a:solidFill>
            <a:srgbClr val="75CC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gonal Stripe 8">
            <a:extLst>
              <a:ext uri="{FF2B5EF4-FFF2-40B4-BE49-F238E27FC236}">
                <a16:creationId xmlns:a16="http://schemas.microsoft.com/office/drawing/2014/main" id="{13A76F3E-00E1-4A44-99E6-132E789901C7}"/>
              </a:ext>
            </a:extLst>
          </p:cNvPr>
          <p:cNvSpPr/>
          <p:nvPr/>
        </p:nvSpPr>
        <p:spPr>
          <a:xfrm>
            <a:off x="0" y="0"/>
            <a:ext cx="1274618" cy="6401489"/>
          </a:xfrm>
          <a:prstGeom prst="diagStripe">
            <a:avLst/>
          </a:prstGeom>
          <a:solidFill>
            <a:srgbClr val="04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4BEE0D-B45A-4EF7-B379-CB1CAB49A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960" y="1763769"/>
            <a:ext cx="6420069" cy="20927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4FB3D9-D6CF-4D4E-8D29-F819EFB56EFC}"/>
              </a:ext>
            </a:extLst>
          </p:cNvPr>
          <p:cNvSpPr txBox="1"/>
          <p:nvPr/>
        </p:nvSpPr>
        <p:spPr>
          <a:xfrm>
            <a:off x="1385551" y="441018"/>
            <a:ext cx="10422384" cy="420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Developing a Roadmap for Translational Research in Genitourinary Science</a:t>
            </a:r>
          </a:p>
        </p:txBody>
      </p:sp>
    </p:spTree>
    <p:extLst>
      <p:ext uri="{BB962C8B-B14F-4D97-AF65-F5344CB8AC3E}">
        <p14:creationId xmlns:p14="http://schemas.microsoft.com/office/powerpoint/2010/main" val="3382737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1452</Words>
  <Application>Microsoft Office PowerPoint</Application>
  <PresentationFormat>Widescreen</PresentationFormat>
  <Paragraphs>236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Times New Roman</vt:lpstr>
      <vt:lpstr>Office Theme</vt:lpstr>
      <vt:lpstr>Welcome</vt:lpstr>
      <vt:lpstr>WHY a Research Strategy Sprint?</vt:lpstr>
      <vt:lpstr>The “sprint”</vt:lpstr>
      <vt:lpstr>Background</vt:lpstr>
      <vt:lpstr>Planning</vt:lpstr>
      <vt:lpstr>Our strategic objectives</vt:lpstr>
      <vt:lpstr>Highlights</vt:lpstr>
      <vt:lpstr>PowerPoint Presentation</vt:lpstr>
      <vt:lpstr>Kris Penniston, PhD UW-Madison</vt:lpstr>
      <vt:lpstr>Main points</vt:lpstr>
      <vt:lpstr>PowerPoint Presentation</vt:lpstr>
      <vt:lpstr>PowerPoint Presentation</vt:lpstr>
      <vt:lpstr>PowerPoint Presentation</vt:lpstr>
      <vt:lpstr>Defining the phenome: an  interdisciplinary pursuit</vt:lpstr>
      <vt:lpstr>Main points</vt:lpstr>
      <vt:lpstr>PowerPoint Presentation</vt:lpstr>
      <vt:lpstr>PowerPoint Presentation</vt:lpstr>
      <vt:lpstr>PowerPoint Presentation</vt:lpstr>
      <vt:lpstr>PowerPoint Presentation</vt:lpstr>
      <vt:lpstr>Less research funding</vt:lpstr>
      <vt:lpstr>Have we ever been here before?</vt:lpstr>
      <vt:lpstr>FY 2026 request = $18.1B reduction</vt:lpstr>
      <vt:lpstr>PowerPoint Presentation</vt:lpstr>
      <vt:lpstr>PowerPoint Presentation</vt:lpstr>
      <vt:lpstr>PowerPoint Presentation</vt:lpstr>
      <vt:lpstr>Research funding</vt:lpstr>
      <vt:lpstr>PowerPoint Presentation</vt:lpstr>
      <vt:lpstr>Main points</vt:lpstr>
      <vt:lpstr>What do patients need?</vt:lpstr>
      <vt:lpstr>What do clinicians need?</vt:lpstr>
      <vt:lpstr>What do scientists need?</vt:lpstr>
      <vt:lpstr>Intersections of these needs</vt:lpstr>
      <vt:lpstr>Research roadmap for UTD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 Research Strategy Sprint?</dc:title>
  <dc:creator>Kristina L Penniston</dc:creator>
  <cp:lastModifiedBy>Kristina L Penniston</cp:lastModifiedBy>
  <cp:revision>31</cp:revision>
  <dcterms:created xsi:type="dcterms:W3CDTF">2025-07-13T01:46:26Z</dcterms:created>
  <dcterms:modified xsi:type="dcterms:W3CDTF">2025-07-18T05:19:14Z</dcterms:modified>
</cp:coreProperties>
</file>