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 id="2147483677" r:id="rId2"/>
    <p:sldMasterId id="2147483705" r:id="rId3"/>
    <p:sldMasterId id="2147483717" r:id="rId4"/>
    <p:sldMasterId id="2147483729" r:id="rId5"/>
    <p:sldMasterId id="2147483741" r:id="rId6"/>
  </p:sldMasterIdLst>
  <p:notesMasterIdLst>
    <p:notesMasterId r:id="rId30"/>
  </p:notesMasterIdLst>
  <p:sldIdLst>
    <p:sldId id="256" r:id="rId7"/>
    <p:sldId id="413" r:id="rId8"/>
    <p:sldId id="2145706729" r:id="rId9"/>
    <p:sldId id="2145706727" r:id="rId10"/>
    <p:sldId id="2145706728" r:id="rId11"/>
    <p:sldId id="1423" r:id="rId12"/>
    <p:sldId id="2145706725" r:id="rId13"/>
    <p:sldId id="2145706745" r:id="rId14"/>
    <p:sldId id="2145706753" r:id="rId15"/>
    <p:sldId id="2145706750" r:id="rId16"/>
    <p:sldId id="1446" r:id="rId17"/>
    <p:sldId id="2145706747" r:id="rId18"/>
    <p:sldId id="361" r:id="rId19"/>
    <p:sldId id="2145706744" r:id="rId20"/>
    <p:sldId id="2145706743" r:id="rId21"/>
    <p:sldId id="1437" r:id="rId22"/>
    <p:sldId id="2145706752" r:id="rId23"/>
    <p:sldId id="343" r:id="rId24"/>
    <p:sldId id="2145706249" r:id="rId25"/>
    <p:sldId id="283" r:id="rId26"/>
    <p:sldId id="2145706742" r:id="rId27"/>
    <p:sldId id="2145706746" r:id="rId28"/>
    <p:sldId id="2145706248"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AD54432-A482-421F-A25E-6CFD9407789F}" v="38" dt="2025-07-17T13:12:52.4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456" autoAdjust="0"/>
    <p:restoredTop sz="94744" autoAdjust="0"/>
  </p:normalViewPr>
  <p:slideViewPr>
    <p:cSldViewPr snapToGrid="0">
      <p:cViewPr varScale="1">
        <p:scale>
          <a:sx n="114" d="100"/>
          <a:sy n="114" d="100"/>
        </p:scale>
        <p:origin x="732" y="84"/>
      </p:cViewPr>
      <p:guideLst/>
    </p:cSldViewPr>
  </p:slideViewPr>
  <p:notesTextViewPr>
    <p:cViewPr>
      <p:scale>
        <a:sx n="1" d="1"/>
        <a:sy n="1" d="1"/>
      </p:scale>
      <p:origin x="0" y="0"/>
    </p:cViewPr>
  </p:notesTextViewPr>
  <p:sorterViewPr>
    <p:cViewPr varScale="1">
      <p:scale>
        <a:sx n="100" d="100"/>
        <a:sy n="100" d="100"/>
      </p:scale>
      <p:origin x="0" y="-406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notesMaster" Target="notesMasters/notesMaster1.xml"/><Relationship Id="rId35" Type="http://schemas.microsoft.com/office/2015/10/relationships/revisionInfo" Target="revisionInfo.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A16F3A-9040-4DEC-9520-EDF0068AE2BC}" type="datetimeFigureOut">
              <a:rPr lang="en-US" smtClean="0"/>
              <a:t>7/17/2025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2286E6-9A2F-4D6D-9D7A-963717E49C3F}" type="slidenum">
              <a:rPr lang="en-US" smtClean="0"/>
              <a:t>‹#›</a:t>
            </a:fld>
            <a:endParaRPr lang="en-US"/>
          </a:p>
        </p:txBody>
      </p:sp>
    </p:spTree>
    <p:extLst>
      <p:ext uri="{BB962C8B-B14F-4D97-AF65-F5344CB8AC3E}">
        <p14:creationId xmlns:p14="http://schemas.microsoft.com/office/powerpoint/2010/main" val="24850051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0D2B43-3118-4FA3-90DA-F4F25ACC3B3C}" type="slidenum">
              <a:rPr lang="en-US" smtClean="0"/>
              <a:t>1</a:t>
            </a:fld>
            <a:endParaRPr lang="en-US" dirty="0"/>
          </a:p>
        </p:txBody>
      </p:sp>
    </p:spTree>
    <p:extLst>
      <p:ext uri="{BB962C8B-B14F-4D97-AF65-F5344CB8AC3E}">
        <p14:creationId xmlns:p14="http://schemas.microsoft.com/office/powerpoint/2010/main" val="3723780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111" charset="-128"/>
              </a:defRPr>
            </a:lvl1pPr>
            <a:lvl2pPr marL="757066" indent="-291179" eaLnBrk="0" hangingPunct="0">
              <a:defRPr>
                <a:solidFill>
                  <a:schemeClr val="tx1"/>
                </a:solidFill>
                <a:latin typeface="Arial" charset="0"/>
                <a:ea typeface="ＭＳ Ｐゴシック" pitchFamily="-111" charset="-128"/>
              </a:defRPr>
            </a:lvl2pPr>
            <a:lvl3pPr marL="1164717" indent="-232943" eaLnBrk="0" hangingPunct="0">
              <a:defRPr>
                <a:solidFill>
                  <a:schemeClr val="tx1"/>
                </a:solidFill>
                <a:latin typeface="Arial" charset="0"/>
                <a:ea typeface="ＭＳ Ｐゴシック" pitchFamily="-111" charset="-128"/>
              </a:defRPr>
            </a:lvl3pPr>
            <a:lvl4pPr marL="1630604" indent="-232943" eaLnBrk="0" hangingPunct="0">
              <a:defRPr>
                <a:solidFill>
                  <a:schemeClr val="tx1"/>
                </a:solidFill>
                <a:latin typeface="Arial" charset="0"/>
                <a:ea typeface="ＭＳ Ｐゴシック" pitchFamily="-111" charset="-128"/>
              </a:defRPr>
            </a:lvl4pPr>
            <a:lvl5pPr marL="2096491" indent="-232943" eaLnBrk="0" hangingPunct="0">
              <a:defRPr>
                <a:solidFill>
                  <a:schemeClr val="tx1"/>
                </a:solidFill>
                <a:latin typeface="Arial" charset="0"/>
                <a:ea typeface="ＭＳ Ｐゴシック" pitchFamily="-111" charset="-128"/>
              </a:defRPr>
            </a:lvl5pPr>
            <a:lvl6pPr marL="2562377" indent="-232943" defTabSz="465887" eaLnBrk="0" fontAlgn="base" hangingPunct="0">
              <a:spcBef>
                <a:spcPct val="0"/>
              </a:spcBef>
              <a:spcAft>
                <a:spcPct val="0"/>
              </a:spcAft>
              <a:defRPr>
                <a:solidFill>
                  <a:schemeClr val="tx1"/>
                </a:solidFill>
                <a:latin typeface="Arial" charset="0"/>
                <a:ea typeface="ＭＳ Ｐゴシック" pitchFamily="-111" charset="-128"/>
              </a:defRPr>
            </a:lvl6pPr>
            <a:lvl7pPr marL="3028264" indent="-232943" defTabSz="465887" eaLnBrk="0" fontAlgn="base" hangingPunct="0">
              <a:spcBef>
                <a:spcPct val="0"/>
              </a:spcBef>
              <a:spcAft>
                <a:spcPct val="0"/>
              </a:spcAft>
              <a:defRPr>
                <a:solidFill>
                  <a:schemeClr val="tx1"/>
                </a:solidFill>
                <a:latin typeface="Arial" charset="0"/>
                <a:ea typeface="ＭＳ Ｐゴシック" pitchFamily="-111" charset="-128"/>
              </a:defRPr>
            </a:lvl7pPr>
            <a:lvl8pPr marL="3494151" indent="-232943" defTabSz="465887" eaLnBrk="0" fontAlgn="base" hangingPunct="0">
              <a:spcBef>
                <a:spcPct val="0"/>
              </a:spcBef>
              <a:spcAft>
                <a:spcPct val="0"/>
              </a:spcAft>
              <a:defRPr>
                <a:solidFill>
                  <a:schemeClr val="tx1"/>
                </a:solidFill>
                <a:latin typeface="Arial" charset="0"/>
                <a:ea typeface="ＭＳ Ｐゴシック" pitchFamily="-111" charset="-128"/>
              </a:defRPr>
            </a:lvl8pPr>
            <a:lvl9pPr marL="3960038" indent="-232943" defTabSz="465887" eaLnBrk="0" fontAlgn="base" hangingPunct="0">
              <a:spcBef>
                <a:spcPct val="0"/>
              </a:spcBef>
              <a:spcAft>
                <a:spcPct val="0"/>
              </a:spcAft>
              <a:defRPr>
                <a:solidFill>
                  <a:schemeClr val="tx1"/>
                </a:solidFill>
                <a:latin typeface="Arial" charset="0"/>
                <a:ea typeface="ＭＳ Ｐゴシック" pitchFamily="-111" charset="-128"/>
              </a:defRPr>
            </a:lvl9pPr>
          </a:lstStyle>
          <a:p>
            <a:pPr eaLnBrk="1" hangingPunct="1"/>
            <a:fld id="{D6EFD49F-83EE-4482-BB2B-36EB2D87E22F}" type="slidenum">
              <a:rPr lang="en-US">
                <a:latin typeface="Calibri" pitchFamily="-111" charset="0"/>
              </a:rPr>
              <a:pPr eaLnBrk="1" hangingPunct="1"/>
              <a:t>2</a:t>
            </a:fld>
            <a:endParaRPr lang="en-US" dirty="0">
              <a:latin typeface="Calibri" pitchFamily="-111" charset="0"/>
            </a:endParaRPr>
          </a:p>
        </p:txBody>
      </p:sp>
      <p:sp>
        <p:nvSpPr>
          <p:cNvPr id="3481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2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111" charset="-128"/>
              </a:defRPr>
            </a:lvl1pPr>
            <a:lvl2pPr marL="757066" indent="-291179" eaLnBrk="0" hangingPunct="0">
              <a:defRPr>
                <a:solidFill>
                  <a:schemeClr val="tx1"/>
                </a:solidFill>
                <a:latin typeface="Arial" charset="0"/>
                <a:ea typeface="ＭＳ Ｐゴシック" pitchFamily="-111" charset="-128"/>
              </a:defRPr>
            </a:lvl2pPr>
            <a:lvl3pPr marL="1164717" indent="-232943" eaLnBrk="0" hangingPunct="0">
              <a:defRPr>
                <a:solidFill>
                  <a:schemeClr val="tx1"/>
                </a:solidFill>
                <a:latin typeface="Arial" charset="0"/>
                <a:ea typeface="ＭＳ Ｐゴシック" pitchFamily="-111" charset="-128"/>
              </a:defRPr>
            </a:lvl3pPr>
            <a:lvl4pPr marL="1630604" indent="-232943" eaLnBrk="0" hangingPunct="0">
              <a:defRPr>
                <a:solidFill>
                  <a:schemeClr val="tx1"/>
                </a:solidFill>
                <a:latin typeface="Arial" charset="0"/>
                <a:ea typeface="ＭＳ Ｐゴシック" pitchFamily="-111" charset="-128"/>
              </a:defRPr>
            </a:lvl4pPr>
            <a:lvl5pPr marL="2096491" indent="-232943" eaLnBrk="0" hangingPunct="0">
              <a:defRPr>
                <a:solidFill>
                  <a:schemeClr val="tx1"/>
                </a:solidFill>
                <a:latin typeface="Arial" charset="0"/>
                <a:ea typeface="ＭＳ Ｐゴシック" pitchFamily="-111" charset="-128"/>
              </a:defRPr>
            </a:lvl5pPr>
            <a:lvl6pPr marL="2562377" indent="-232943" defTabSz="465887" eaLnBrk="0" fontAlgn="base" hangingPunct="0">
              <a:spcBef>
                <a:spcPct val="0"/>
              </a:spcBef>
              <a:spcAft>
                <a:spcPct val="0"/>
              </a:spcAft>
              <a:defRPr>
                <a:solidFill>
                  <a:schemeClr val="tx1"/>
                </a:solidFill>
                <a:latin typeface="Arial" charset="0"/>
                <a:ea typeface="ＭＳ Ｐゴシック" pitchFamily="-111" charset="-128"/>
              </a:defRPr>
            </a:lvl6pPr>
            <a:lvl7pPr marL="3028264" indent="-232943" defTabSz="465887" eaLnBrk="0" fontAlgn="base" hangingPunct="0">
              <a:spcBef>
                <a:spcPct val="0"/>
              </a:spcBef>
              <a:spcAft>
                <a:spcPct val="0"/>
              </a:spcAft>
              <a:defRPr>
                <a:solidFill>
                  <a:schemeClr val="tx1"/>
                </a:solidFill>
                <a:latin typeface="Arial" charset="0"/>
                <a:ea typeface="ＭＳ Ｐゴシック" pitchFamily="-111" charset="-128"/>
              </a:defRPr>
            </a:lvl7pPr>
            <a:lvl8pPr marL="3494151" indent="-232943" defTabSz="465887" eaLnBrk="0" fontAlgn="base" hangingPunct="0">
              <a:spcBef>
                <a:spcPct val="0"/>
              </a:spcBef>
              <a:spcAft>
                <a:spcPct val="0"/>
              </a:spcAft>
              <a:defRPr>
                <a:solidFill>
                  <a:schemeClr val="tx1"/>
                </a:solidFill>
                <a:latin typeface="Arial" charset="0"/>
                <a:ea typeface="ＭＳ Ｐゴシック" pitchFamily="-111" charset="-128"/>
              </a:defRPr>
            </a:lvl8pPr>
            <a:lvl9pPr marL="3960038" indent="-232943" defTabSz="465887" eaLnBrk="0" fontAlgn="base" hangingPunct="0">
              <a:spcBef>
                <a:spcPct val="0"/>
              </a:spcBef>
              <a:spcAft>
                <a:spcPct val="0"/>
              </a:spcAft>
              <a:defRPr>
                <a:solidFill>
                  <a:schemeClr val="tx1"/>
                </a:solidFill>
                <a:latin typeface="Arial" charset="0"/>
                <a:ea typeface="ＭＳ Ｐゴシック" pitchFamily="-111" charset="-128"/>
              </a:defRPr>
            </a:lvl9pPr>
          </a:lstStyle>
          <a:p>
            <a:pPr eaLnBrk="1" hangingPunct="1"/>
            <a:fld id="{D6EFD49F-83EE-4482-BB2B-36EB2D87E22F}" type="slidenum">
              <a:rPr lang="en-US">
                <a:latin typeface="Calibri" pitchFamily="-111" charset="0"/>
              </a:rPr>
              <a:pPr eaLnBrk="1" hangingPunct="1"/>
              <a:t>3</a:t>
            </a:fld>
            <a:endParaRPr lang="en-US" dirty="0">
              <a:latin typeface="Calibri" pitchFamily="-111" charset="0"/>
            </a:endParaRPr>
          </a:p>
        </p:txBody>
      </p:sp>
      <p:sp>
        <p:nvSpPr>
          <p:cNvPr id="3481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2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p>
        </p:txBody>
      </p:sp>
    </p:spTree>
    <p:extLst>
      <p:ext uri="{BB962C8B-B14F-4D97-AF65-F5344CB8AC3E}">
        <p14:creationId xmlns:p14="http://schemas.microsoft.com/office/powerpoint/2010/main" val="27979087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111" charset="-128"/>
              </a:defRPr>
            </a:lvl1pPr>
            <a:lvl2pPr marL="757066" indent="-291179" eaLnBrk="0" hangingPunct="0">
              <a:defRPr>
                <a:solidFill>
                  <a:schemeClr val="tx1"/>
                </a:solidFill>
                <a:latin typeface="Arial" charset="0"/>
                <a:ea typeface="ＭＳ Ｐゴシック" pitchFamily="-111" charset="-128"/>
              </a:defRPr>
            </a:lvl2pPr>
            <a:lvl3pPr marL="1164717" indent="-232943" eaLnBrk="0" hangingPunct="0">
              <a:defRPr>
                <a:solidFill>
                  <a:schemeClr val="tx1"/>
                </a:solidFill>
                <a:latin typeface="Arial" charset="0"/>
                <a:ea typeface="ＭＳ Ｐゴシック" pitchFamily="-111" charset="-128"/>
              </a:defRPr>
            </a:lvl3pPr>
            <a:lvl4pPr marL="1630604" indent="-232943" eaLnBrk="0" hangingPunct="0">
              <a:defRPr>
                <a:solidFill>
                  <a:schemeClr val="tx1"/>
                </a:solidFill>
                <a:latin typeface="Arial" charset="0"/>
                <a:ea typeface="ＭＳ Ｐゴシック" pitchFamily="-111" charset="-128"/>
              </a:defRPr>
            </a:lvl4pPr>
            <a:lvl5pPr marL="2096491" indent="-232943" eaLnBrk="0" hangingPunct="0">
              <a:defRPr>
                <a:solidFill>
                  <a:schemeClr val="tx1"/>
                </a:solidFill>
                <a:latin typeface="Arial" charset="0"/>
                <a:ea typeface="ＭＳ Ｐゴシック" pitchFamily="-111" charset="-128"/>
              </a:defRPr>
            </a:lvl5pPr>
            <a:lvl6pPr marL="2562377" indent="-232943" defTabSz="465887" eaLnBrk="0" fontAlgn="base" hangingPunct="0">
              <a:spcBef>
                <a:spcPct val="0"/>
              </a:spcBef>
              <a:spcAft>
                <a:spcPct val="0"/>
              </a:spcAft>
              <a:defRPr>
                <a:solidFill>
                  <a:schemeClr val="tx1"/>
                </a:solidFill>
                <a:latin typeface="Arial" charset="0"/>
                <a:ea typeface="ＭＳ Ｐゴシック" pitchFamily="-111" charset="-128"/>
              </a:defRPr>
            </a:lvl6pPr>
            <a:lvl7pPr marL="3028264" indent="-232943" defTabSz="465887" eaLnBrk="0" fontAlgn="base" hangingPunct="0">
              <a:spcBef>
                <a:spcPct val="0"/>
              </a:spcBef>
              <a:spcAft>
                <a:spcPct val="0"/>
              </a:spcAft>
              <a:defRPr>
                <a:solidFill>
                  <a:schemeClr val="tx1"/>
                </a:solidFill>
                <a:latin typeface="Arial" charset="0"/>
                <a:ea typeface="ＭＳ Ｐゴシック" pitchFamily="-111" charset="-128"/>
              </a:defRPr>
            </a:lvl7pPr>
            <a:lvl8pPr marL="3494151" indent="-232943" defTabSz="465887" eaLnBrk="0" fontAlgn="base" hangingPunct="0">
              <a:spcBef>
                <a:spcPct val="0"/>
              </a:spcBef>
              <a:spcAft>
                <a:spcPct val="0"/>
              </a:spcAft>
              <a:defRPr>
                <a:solidFill>
                  <a:schemeClr val="tx1"/>
                </a:solidFill>
                <a:latin typeface="Arial" charset="0"/>
                <a:ea typeface="ＭＳ Ｐゴシック" pitchFamily="-111" charset="-128"/>
              </a:defRPr>
            </a:lvl8pPr>
            <a:lvl9pPr marL="3960038" indent="-232943" defTabSz="465887" eaLnBrk="0" fontAlgn="base" hangingPunct="0">
              <a:spcBef>
                <a:spcPct val="0"/>
              </a:spcBef>
              <a:spcAft>
                <a:spcPct val="0"/>
              </a:spcAft>
              <a:defRPr>
                <a:solidFill>
                  <a:schemeClr val="tx1"/>
                </a:solidFill>
                <a:latin typeface="Arial" charset="0"/>
                <a:ea typeface="ＭＳ Ｐゴシック" pitchFamily="-111" charset="-128"/>
              </a:defRPr>
            </a:lvl9pPr>
          </a:lstStyle>
          <a:p>
            <a:pPr eaLnBrk="1" hangingPunct="1"/>
            <a:fld id="{D6EFD49F-83EE-4482-BB2B-36EB2D87E22F}" type="slidenum">
              <a:rPr lang="en-US">
                <a:latin typeface="Calibri" pitchFamily="-111" charset="0"/>
              </a:rPr>
              <a:pPr eaLnBrk="1" hangingPunct="1"/>
              <a:t>4</a:t>
            </a:fld>
            <a:endParaRPr lang="en-US" dirty="0">
              <a:latin typeface="Calibri" pitchFamily="-111" charset="0"/>
            </a:endParaRPr>
          </a:p>
        </p:txBody>
      </p:sp>
      <p:sp>
        <p:nvSpPr>
          <p:cNvPr id="3481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2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p>
        </p:txBody>
      </p:sp>
    </p:spTree>
    <p:extLst>
      <p:ext uri="{BB962C8B-B14F-4D97-AF65-F5344CB8AC3E}">
        <p14:creationId xmlns:p14="http://schemas.microsoft.com/office/powerpoint/2010/main" val="22107680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111" charset="-128"/>
              </a:defRPr>
            </a:lvl1pPr>
            <a:lvl2pPr marL="757066" indent="-291179" eaLnBrk="0" hangingPunct="0">
              <a:defRPr>
                <a:solidFill>
                  <a:schemeClr val="tx1"/>
                </a:solidFill>
                <a:latin typeface="Arial" charset="0"/>
                <a:ea typeface="ＭＳ Ｐゴシック" pitchFamily="-111" charset="-128"/>
              </a:defRPr>
            </a:lvl2pPr>
            <a:lvl3pPr marL="1164717" indent="-232943" eaLnBrk="0" hangingPunct="0">
              <a:defRPr>
                <a:solidFill>
                  <a:schemeClr val="tx1"/>
                </a:solidFill>
                <a:latin typeface="Arial" charset="0"/>
                <a:ea typeface="ＭＳ Ｐゴシック" pitchFamily="-111" charset="-128"/>
              </a:defRPr>
            </a:lvl3pPr>
            <a:lvl4pPr marL="1630604" indent="-232943" eaLnBrk="0" hangingPunct="0">
              <a:defRPr>
                <a:solidFill>
                  <a:schemeClr val="tx1"/>
                </a:solidFill>
                <a:latin typeface="Arial" charset="0"/>
                <a:ea typeface="ＭＳ Ｐゴシック" pitchFamily="-111" charset="-128"/>
              </a:defRPr>
            </a:lvl4pPr>
            <a:lvl5pPr marL="2096491" indent="-232943" eaLnBrk="0" hangingPunct="0">
              <a:defRPr>
                <a:solidFill>
                  <a:schemeClr val="tx1"/>
                </a:solidFill>
                <a:latin typeface="Arial" charset="0"/>
                <a:ea typeface="ＭＳ Ｐゴシック" pitchFamily="-111" charset="-128"/>
              </a:defRPr>
            </a:lvl5pPr>
            <a:lvl6pPr marL="2562377" indent="-232943" defTabSz="465887" eaLnBrk="0" fontAlgn="base" hangingPunct="0">
              <a:spcBef>
                <a:spcPct val="0"/>
              </a:spcBef>
              <a:spcAft>
                <a:spcPct val="0"/>
              </a:spcAft>
              <a:defRPr>
                <a:solidFill>
                  <a:schemeClr val="tx1"/>
                </a:solidFill>
                <a:latin typeface="Arial" charset="0"/>
                <a:ea typeface="ＭＳ Ｐゴシック" pitchFamily="-111" charset="-128"/>
              </a:defRPr>
            </a:lvl6pPr>
            <a:lvl7pPr marL="3028264" indent="-232943" defTabSz="465887" eaLnBrk="0" fontAlgn="base" hangingPunct="0">
              <a:spcBef>
                <a:spcPct val="0"/>
              </a:spcBef>
              <a:spcAft>
                <a:spcPct val="0"/>
              </a:spcAft>
              <a:defRPr>
                <a:solidFill>
                  <a:schemeClr val="tx1"/>
                </a:solidFill>
                <a:latin typeface="Arial" charset="0"/>
                <a:ea typeface="ＭＳ Ｐゴシック" pitchFamily="-111" charset="-128"/>
              </a:defRPr>
            </a:lvl7pPr>
            <a:lvl8pPr marL="3494151" indent="-232943" defTabSz="465887" eaLnBrk="0" fontAlgn="base" hangingPunct="0">
              <a:spcBef>
                <a:spcPct val="0"/>
              </a:spcBef>
              <a:spcAft>
                <a:spcPct val="0"/>
              </a:spcAft>
              <a:defRPr>
                <a:solidFill>
                  <a:schemeClr val="tx1"/>
                </a:solidFill>
                <a:latin typeface="Arial" charset="0"/>
                <a:ea typeface="ＭＳ Ｐゴシック" pitchFamily="-111" charset="-128"/>
              </a:defRPr>
            </a:lvl8pPr>
            <a:lvl9pPr marL="3960038" indent="-232943" defTabSz="465887" eaLnBrk="0" fontAlgn="base" hangingPunct="0">
              <a:spcBef>
                <a:spcPct val="0"/>
              </a:spcBef>
              <a:spcAft>
                <a:spcPct val="0"/>
              </a:spcAft>
              <a:defRPr>
                <a:solidFill>
                  <a:schemeClr val="tx1"/>
                </a:solidFill>
                <a:latin typeface="Arial" charset="0"/>
                <a:ea typeface="ＭＳ Ｐゴシック" pitchFamily="-111" charset="-128"/>
              </a:defRPr>
            </a:lvl9pPr>
          </a:lstStyle>
          <a:p>
            <a:pPr eaLnBrk="1" hangingPunct="1"/>
            <a:fld id="{D6EFD49F-83EE-4482-BB2B-36EB2D87E22F}" type="slidenum">
              <a:rPr lang="en-US">
                <a:latin typeface="Calibri" pitchFamily="-111" charset="0"/>
              </a:rPr>
              <a:pPr eaLnBrk="1" hangingPunct="1"/>
              <a:t>5</a:t>
            </a:fld>
            <a:endParaRPr lang="en-US" dirty="0">
              <a:latin typeface="Calibri" pitchFamily="-111" charset="0"/>
            </a:endParaRPr>
          </a:p>
        </p:txBody>
      </p:sp>
      <p:sp>
        <p:nvSpPr>
          <p:cNvPr id="3481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2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p>
        </p:txBody>
      </p:sp>
    </p:spTree>
    <p:extLst>
      <p:ext uri="{BB962C8B-B14F-4D97-AF65-F5344CB8AC3E}">
        <p14:creationId xmlns:p14="http://schemas.microsoft.com/office/powerpoint/2010/main" val="27607272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1B338262-E66D-4401-AF24-792D71468997}" type="slidenum">
              <a:rPr lang="en-US" smtClean="0">
                <a:solidFill>
                  <a:srgbClr val="000000"/>
                </a:solidFill>
                <a:latin typeface="Tahoma" pitchFamily="34" charset="0"/>
                <a:ea typeface="ヒラギノ角ゴ Pro W3" pitchFamily="-80" charset="-128"/>
              </a:rPr>
              <a:pPr/>
              <a:t>6</a:t>
            </a:fld>
            <a:endParaRPr lang="en-US" dirty="0">
              <a:solidFill>
                <a:srgbClr val="000000"/>
              </a:solidFill>
              <a:latin typeface="Tahoma" pitchFamily="34" charset="0"/>
              <a:ea typeface="ヒラギノ角ゴ Pro W3" pitchFamily="-80" charset="-128"/>
            </a:endParaRPr>
          </a:p>
        </p:txBody>
      </p:sp>
      <p:sp>
        <p:nvSpPr>
          <p:cNvPr id="54275" name="Rectangle 2"/>
          <p:cNvSpPr>
            <a:spLocks noChangeArrowheads="1"/>
          </p:cNvSpPr>
          <p:nvPr/>
        </p:nvSpPr>
        <p:spPr bwMode="auto">
          <a:xfrm>
            <a:off x="3885581" y="7808"/>
            <a:ext cx="2972421" cy="427844"/>
          </a:xfrm>
          <a:prstGeom prst="rect">
            <a:avLst/>
          </a:prstGeom>
          <a:noFill/>
          <a:ln w="12700">
            <a:noFill/>
            <a:miter lim="800000"/>
            <a:headEnd/>
            <a:tailEnd/>
          </a:ln>
        </p:spPr>
        <p:txBody>
          <a:bodyPr wrap="none" lIns="89935" tIns="44967" rIns="89935" bIns="44967" anchor="ctr"/>
          <a:lstStyle/>
          <a:p>
            <a:endParaRPr lang="en-US" b="0" dirty="0">
              <a:solidFill>
                <a:srgbClr val="000000"/>
              </a:solidFill>
              <a:latin typeface="Tahoma" pitchFamily="34" charset="0"/>
            </a:endParaRPr>
          </a:p>
        </p:txBody>
      </p:sp>
      <p:sp>
        <p:nvSpPr>
          <p:cNvPr id="54276" name="Rectangle 3"/>
          <p:cNvSpPr>
            <a:spLocks noChangeArrowheads="1"/>
          </p:cNvSpPr>
          <p:nvPr/>
        </p:nvSpPr>
        <p:spPr bwMode="auto">
          <a:xfrm>
            <a:off x="3885581" y="8706787"/>
            <a:ext cx="2972421" cy="426283"/>
          </a:xfrm>
          <a:prstGeom prst="rect">
            <a:avLst/>
          </a:prstGeom>
          <a:noFill/>
          <a:ln w="12700">
            <a:noFill/>
            <a:miter lim="800000"/>
            <a:headEnd/>
            <a:tailEnd/>
          </a:ln>
        </p:spPr>
        <p:txBody>
          <a:bodyPr lIns="19040" tIns="0" rIns="19040" bIns="0" anchor="b"/>
          <a:lstStyle/>
          <a:p>
            <a:pPr algn="r" defTabSz="760213"/>
            <a:r>
              <a:rPr lang="en-US" sz="1000" i="1" dirty="0">
                <a:solidFill>
                  <a:srgbClr val="000000"/>
                </a:solidFill>
              </a:rPr>
              <a:t>13</a:t>
            </a:r>
          </a:p>
        </p:txBody>
      </p:sp>
      <p:sp>
        <p:nvSpPr>
          <p:cNvPr id="54277" name="Rectangle 4"/>
          <p:cNvSpPr>
            <a:spLocks noChangeArrowheads="1"/>
          </p:cNvSpPr>
          <p:nvPr/>
        </p:nvSpPr>
        <p:spPr bwMode="auto">
          <a:xfrm>
            <a:off x="3" y="8706787"/>
            <a:ext cx="2972421" cy="426283"/>
          </a:xfrm>
          <a:prstGeom prst="rect">
            <a:avLst/>
          </a:prstGeom>
          <a:noFill/>
          <a:ln w="12700">
            <a:noFill/>
            <a:miter lim="800000"/>
            <a:headEnd/>
            <a:tailEnd/>
          </a:ln>
        </p:spPr>
        <p:txBody>
          <a:bodyPr wrap="none" lIns="89935" tIns="44967" rIns="89935" bIns="44967" anchor="ctr"/>
          <a:lstStyle/>
          <a:p>
            <a:endParaRPr lang="en-US" b="0" dirty="0">
              <a:solidFill>
                <a:srgbClr val="000000"/>
              </a:solidFill>
              <a:latin typeface="Tahoma" pitchFamily="34" charset="0"/>
            </a:endParaRPr>
          </a:p>
        </p:txBody>
      </p:sp>
      <p:sp>
        <p:nvSpPr>
          <p:cNvPr id="54278" name="Rectangle 5"/>
          <p:cNvSpPr>
            <a:spLocks noChangeArrowheads="1"/>
          </p:cNvSpPr>
          <p:nvPr/>
        </p:nvSpPr>
        <p:spPr bwMode="auto">
          <a:xfrm>
            <a:off x="3" y="7808"/>
            <a:ext cx="2972421" cy="427844"/>
          </a:xfrm>
          <a:prstGeom prst="rect">
            <a:avLst/>
          </a:prstGeom>
          <a:noFill/>
          <a:ln w="12700">
            <a:noFill/>
            <a:miter lim="800000"/>
            <a:headEnd/>
            <a:tailEnd/>
          </a:ln>
        </p:spPr>
        <p:txBody>
          <a:bodyPr wrap="none" lIns="89935" tIns="44967" rIns="89935" bIns="44967" anchor="ctr"/>
          <a:lstStyle/>
          <a:p>
            <a:endParaRPr lang="en-US" b="0" dirty="0">
              <a:solidFill>
                <a:srgbClr val="000000"/>
              </a:solidFill>
              <a:latin typeface="Tahoma" pitchFamily="34" charset="0"/>
            </a:endParaRPr>
          </a:p>
        </p:txBody>
      </p:sp>
      <p:sp>
        <p:nvSpPr>
          <p:cNvPr id="54279" name="Rectangle 6"/>
          <p:cNvSpPr>
            <a:spLocks noChangeArrowheads="1"/>
          </p:cNvSpPr>
          <p:nvPr/>
        </p:nvSpPr>
        <p:spPr bwMode="auto">
          <a:xfrm>
            <a:off x="3884026" y="1"/>
            <a:ext cx="2973974" cy="455951"/>
          </a:xfrm>
          <a:prstGeom prst="rect">
            <a:avLst/>
          </a:prstGeom>
          <a:noFill/>
          <a:ln w="12700">
            <a:noFill/>
            <a:miter lim="800000"/>
            <a:headEnd/>
            <a:tailEnd/>
          </a:ln>
        </p:spPr>
        <p:txBody>
          <a:bodyPr wrap="none" lIns="89935" tIns="44967" rIns="89935" bIns="44967" anchor="ctr"/>
          <a:lstStyle/>
          <a:p>
            <a:endParaRPr lang="en-US" b="0" dirty="0">
              <a:solidFill>
                <a:srgbClr val="000000"/>
              </a:solidFill>
              <a:latin typeface="Tahoma" pitchFamily="34" charset="0"/>
            </a:endParaRPr>
          </a:p>
        </p:txBody>
      </p:sp>
      <p:sp>
        <p:nvSpPr>
          <p:cNvPr id="54280" name="Rectangle 7"/>
          <p:cNvSpPr>
            <a:spLocks noChangeArrowheads="1"/>
          </p:cNvSpPr>
          <p:nvPr/>
        </p:nvSpPr>
        <p:spPr bwMode="auto">
          <a:xfrm>
            <a:off x="3" y="1"/>
            <a:ext cx="2972421" cy="455951"/>
          </a:xfrm>
          <a:prstGeom prst="rect">
            <a:avLst/>
          </a:prstGeom>
          <a:noFill/>
          <a:ln w="12700">
            <a:noFill/>
            <a:miter lim="800000"/>
            <a:headEnd/>
            <a:tailEnd/>
          </a:ln>
        </p:spPr>
        <p:txBody>
          <a:bodyPr wrap="none" lIns="89935" tIns="44967" rIns="89935" bIns="44967" anchor="ctr"/>
          <a:lstStyle/>
          <a:p>
            <a:endParaRPr lang="en-US" b="0" dirty="0">
              <a:solidFill>
                <a:srgbClr val="000000"/>
              </a:solidFill>
              <a:latin typeface="Tahoma" pitchFamily="34" charset="0"/>
            </a:endParaRPr>
          </a:p>
        </p:txBody>
      </p:sp>
      <p:sp>
        <p:nvSpPr>
          <p:cNvPr id="54281" name="Rectangle 8"/>
          <p:cNvSpPr>
            <a:spLocks noChangeArrowheads="1"/>
          </p:cNvSpPr>
          <p:nvPr/>
        </p:nvSpPr>
        <p:spPr bwMode="auto">
          <a:xfrm>
            <a:off x="3882475" y="1"/>
            <a:ext cx="2975527" cy="455951"/>
          </a:xfrm>
          <a:prstGeom prst="rect">
            <a:avLst/>
          </a:prstGeom>
          <a:noFill/>
          <a:ln w="12700">
            <a:noFill/>
            <a:miter lim="800000"/>
            <a:headEnd/>
            <a:tailEnd/>
          </a:ln>
        </p:spPr>
        <p:txBody>
          <a:bodyPr wrap="none" lIns="89935" tIns="44967" rIns="89935" bIns="44967" anchor="ctr"/>
          <a:lstStyle/>
          <a:p>
            <a:endParaRPr lang="en-US" b="0" dirty="0">
              <a:solidFill>
                <a:srgbClr val="000000"/>
              </a:solidFill>
              <a:latin typeface="Tahoma" pitchFamily="34" charset="0"/>
            </a:endParaRPr>
          </a:p>
        </p:txBody>
      </p:sp>
      <p:sp>
        <p:nvSpPr>
          <p:cNvPr id="54282" name="Rectangle 9"/>
          <p:cNvSpPr>
            <a:spLocks noChangeArrowheads="1"/>
          </p:cNvSpPr>
          <p:nvPr/>
        </p:nvSpPr>
        <p:spPr bwMode="auto">
          <a:xfrm>
            <a:off x="3882475" y="8681805"/>
            <a:ext cx="2975527" cy="460636"/>
          </a:xfrm>
          <a:prstGeom prst="rect">
            <a:avLst/>
          </a:prstGeom>
          <a:noFill/>
          <a:ln w="12700">
            <a:noFill/>
            <a:miter lim="800000"/>
            <a:headEnd/>
            <a:tailEnd/>
          </a:ln>
        </p:spPr>
        <p:txBody>
          <a:bodyPr lIns="19040" tIns="0" rIns="19040" bIns="0" anchor="b"/>
          <a:lstStyle/>
          <a:p>
            <a:pPr algn="r" defTabSz="760213"/>
            <a:r>
              <a:rPr lang="en-US" sz="1200" dirty="0">
                <a:solidFill>
                  <a:srgbClr val="000000"/>
                </a:solidFill>
              </a:rPr>
              <a:t>13</a:t>
            </a:r>
          </a:p>
        </p:txBody>
      </p:sp>
      <p:sp>
        <p:nvSpPr>
          <p:cNvPr id="54283" name="Rectangle 10"/>
          <p:cNvSpPr>
            <a:spLocks noChangeArrowheads="1"/>
          </p:cNvSpPr>
          <p:nvPr/>
        </p:nvSpPr>
        <p:spPr bwMode="auto">
          <a:xfrm>
            <a:off x="3" y="8681805"/>
            <a:ext cx="2972421" cy="460636"/>
          </a:xfrm>
          <a:prstGeom prst="rect">
            <a:avLst/>
          </a:prstGeom>
          <a:noFill/>
          <a:ln w="12700">
            <a:noFill/>
            <a:miter lim="800000"/>
            <a:headEnd/>
            <a:tailEnd/>
          </a:ln>
        </p:spPr>
        <p:txBody>
          <a:bodyPr wrap="none" lIns="89935" tIns="44967" rIns="89935" bIns="44967" anchor="ctr"/>
          <a:lstStyle/>
          <a:p>
            <a:endParaRPr lang="en-US" b="0" dirty="0">
              <a:solidFill>
                <a:srgbClr val="000000"/>
              </a:solidFill>
              <a:latin typeface="Tahoma" pitchFamily="34" charset="0"/>
            </a:endParaRPr>
          </a:p>
        </p:txBody>
      </p:sp>
      <p:sp>
        <p:nvSpPr>
          <p:cNvPr id="54284" name="Rectangle 11"/>
          <p:cNvSpPr>
            <a:spLocks noChangeArrowheads="1"/>
          </p:cNvSpPr>
          <p:nvPr/>
        </p:nvSpPr>
        <p:spPr bwMode="auto">
          <a:xfrm>
            <a:off x="3" y="1"/>
            <a:ext cx="2972421" cy="455951"/>
          </a:xfrm>
          <a:prstGeom prst="rect">
            <a:avLst/>
          </a:prstGeom>
          <a:noFill/>
          <a:ln w="12700">
            <a:noFill/>
            <a:miter lim="800000"/>
            <a:headEnd/>
            <a:tailEnd/>
          </a:ln>
        </p:spPr>
        <p:txBody>
          <a:bodyPr wrap="none" lIns="89935" tIns="44967" rIns="89935" bIns="44967" anchor="ctr"/>
          <a:lstStyle/>
          <a:p>
            <a:endParaRPr lang="en-US" b="0" dirty="0">
              <a:solidFill>
                <a:srgbClr val="000000"/>
              </a:solidFill>
              <a:latin typeface="Tahoma" pitchFamily="34" charset="0"/>
            </a:endParaRPr>
          </a:p>
        </p:txBody>
      </p:sp>
      <p:sp>
        <p:nvSpPr>
          <p:cNvPr id="54285" name="Rectangle 12"/>
          <p:cNvSpPr>
            <a:spLocks noChangeArrowheads="1"/>
          </p:cNvSpPr>
          <p:nvPr/>
        </p:nvSpPr>
        <p:spPr bwMode="auto">
          <a:xfrm>
            <a:off x="3880921" y="0"/>
            <a:ext cx="2977080" cy="432529"/>
          </a:xfrm>
          <a:prstGeom prst="rect">
            <a:avLst/>
          </a:prstGeom>
          <a:noFill/>
          <a:ln w="12700">
            <a:noFill/>
            <a:miter lim="800000"/>
            <a:headEnd/>
            <a:tailEnd/>
          </a:ln>
        </p:spPr>
        <p:txBody>
          <a:bodyPr wrap="none" lIns="89935" tIns="44967" rIns="89935" bIns="44967" anchor="ctr"/>
          <a:lstStyle/>
          <a:p>
            <a:endParaRPr lang="en-US" b="0" dirty="0">
              <a:solidFill>
                <a:srgbClr val="000000"/>
              </a:solidFill>
              <a:latin typeface="Tahoma" pitchFamily="34" charset="0"/>
            </a:endParaRPr>
          </a:p>
        </p:txBody>
      </p:sp>
      <p:sp>
        <p:nvSpPr>
          <p:cNvPr id="54286" name="Rectangle 13"/>
          <p:cNvSpPr>
            <a:spLocks noChangeArrowheads="1"/>
          </p:cNvSpPr>
          <p:nvPr/>
        </p:nvSpPr>
        <p:spPr bwMode="auto">
          <a:xfrm>
            <a:off x="3880921" y="8700541"/>
            <a:ext cx="2977080" cy="420037"/>
          </a:xfrm>
          <a:prstGeom prst="rect">
            <a:avLst/>
          </a:prstGeom>
          <a:noFill/>
          <a:ln w="12700">
            <a:noFill/>
            <a:miter lim="800000"/>
            <a:headEnd/>
            <a:tailEnd/>
          </a:ln>
        </p:spPr>
        <p:txBody>
          <a:bodyPr wrap="none" lIns="89935" tIns="44967" rIns="89935" bIns="44967" anchor="ctr"/>
          <a:lstStyle/>
          <a:p>
            <a:endParaRPr lang="en-US" b="0" dirty="0">
              <a:solidFill>
                <a:srgbClr val="000000"/>
              </a:solidFill>
              <a:latin typeface="Tahoma" pitchFamily="34" charset="0"/>
            </a:endParaRPr>
          </a:p>
        </p:txBody>
      </p:sp>
      <p:sp>
        <p:nvSpPr>
          <p:cNvPr id="54287" name="Rectangle 14"/>
          <p:cNvSpPr>
            <a:spLocks noChangeArrowheads="1"/>
          </p:cNvSpPr>
          <p:nvPr/>
        </p:nvSpPr>
        <p:spPr bwMode="auto">
          <a:xfrm>
            <a:off x="-1553" y="8700541"/>
            <a:ext cx="2970869" cy="420037"/>
          </a:xfrm>
          <a:prstGeom prst="rect">
            <a:avLst/>
          </a:prstGeom>
          <a:noFill/>
          <a:ln w="12700">
            <a:noFill/>
            <a:miter lim="800000"/>
            <a:headEnd/>
            <a:tailEnd/>
          </a:ln>
        </p:spPr>
        <p:txBody>
          <a:bodyPr wrap="none" lIns="89935" tIns="44967" rIns="89935" bIns="44967" anchor="ctr"/>
          <a:lstStyle/>
          <a:p>
            <a:endParaRPr lang="en-US" b="0" dirty="0">
              <a:solidFill>
                <a:srgbClr val="000000"/>
              </a:solidFill>
              <a:latin typeface="Tahoma" pitchFamily="34" charset="0"/>
            </a:endParaRPr>
          </a:p>
        </p:txBody>
      </p:sp>
      <p:sp>
        <p:nvSpPr>
          <p:cNvPr id="54288" name="Rectangle 15"/>
          <p:cNvSpPr>
            <a:spLocks noChangeArrowheads="1"/>
          </p:cNvSpPr>
          <p:nvPr/>
        </p:nvSpPr>
        <p:spPr bwMode="auto">
          <a:xfrm>
            <a:off x="-1553" y="0"/>
            <a:ext cx="2970869" cy="432529"/>
          </a:xfrm>
          <a:prstGeom prst="rect">
            <a:avLst/>
          </a:prstGeom>
          <a:noFill/>
          <a:ln w="12700">
            <a:noFill/>
            <a:miter lim="800000"/>
            <a:headEnd/>
            <a:tailEnd/>
          </a:ln>
        </p:spPr>
        <p:txBody>
          <a:bodyPr wrap="none" lIns="89935" tIns="44967" rIns="89935" bIns="44967" anchor="ctr"/>
          <a:lstStyle/>
          <a:p>
            <a:endParaRPr lang="en-US" b="0" dirty="0">
              <a:solidFill>
                <a:srgbClr val="000000"/>
              </a:solidFill>
              <a:latin typeface="Tahoma" pitchFamily="34" charset="0"/>
            </a:endParaRPr>
          </a:p>
        </p:txBody>
      </p:sp>
      <p:sp>
        <p:nvSpPr>
          <p:cNvPr id="54289" name="Rectangle 16"/>
          <p:cNvSpPr>
            <a:spLocks noGrp="1" noRot="1" noChangeAspect="1" noChangeArrowheads="1" noTextEdit="1"/>
          </p:cNvSpPr>
          <p:nvPr>
            <p:ph type="sldImg"/>
          </p:nvPr>
        </p:nvSpPr>
        <p:spPr>
          <a:xfrm>
            <a:off x="487363" y="801688"/>
            <a:ext cx="5888037" cy="3313112"/>
          </a:xfrm>
          <a:ln cap="flat">
            <a:solidFill>
              <a:schemeClr val="tx1"/>
            </a:solidFill>
          </a:ln>
        </p:spPr>
      </p:sp>
      <p:sp>
        <p:nvSpPr>
          <p:cNvPr id="54290" name="Rectangle 17"/>
          <p:cNvSpPr>
            <a:spLocks noGrp="1" noChangeArrowheads="1"/>
          </p:cNvSpPr>
          <p:nvPr>
            <p:ph type="body" idx="1"/>
          </p:nvPr>
        </p:nvSpPr>
        <p:spPr>
          <a:noFill/>
          <a:ln/>
        </p:spPr>
        <p:txBody>
          <a:bodyPr/>
          <a:lstStyle/>
          <a:p>
            <a:pPr>
              <a:spcBef>
                <a:spcPct val="0"/>
              </a:spcBef>
            </a:pPr>
            <a:r>
              <a:rPr lang="en-US" dirty="0">
                <a:latin typeface="Arial" pitchFamily="34" charset="0"/>
              </a:rPr>
              <a:t>Not shown:  Office of Minority Health Research Coordination, Office of Obesity Research.  Also housed within NIDDK is NIH’s Division of Nutrition Research Coordination</a:t>
            </a:r>
          </a:p>
        </p:txBody>
      </p:sp>
    </p:spTree>
    <p:extLst>
      <p:ext uri="{BB962C8B-B14F-4D97-AF65-F5344CB8AC3E}">
        <p14:creationId xmlns:p14="http://schemas.microsoft.com/office/powerpoint/2010/main" val="26467493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Complementary and Integrative Health</a:t>
            </a:r>
          </a:p>
          <a:p>
            <a:r>
              <a:rPr lang="en-US" dirty="0"/>
              <a:t>Nursing Research</a:t>
            </a:r>
          </a:p>
        </p:txBody>
      </p:sp>
      <p:sp>
        <p:nvSpPr>
          <p:cNvPr id="4" name="Slide Number Placeholder 3"/>
          <p:cNvSpPr>
            <a:spLocks noGrp="1"/>
          </p:cNvSpPr>
          <p:nvPr>
            <p:ph type="sldNum" sz="quarter" idx="5"/>
          </p:nvPr>
        </p:nvSpPr>
        <p:spPr/>
        <p:txBody>
          <a:bodyPr/>
          <a:lstStyle/>
          <a:p>
            <a:fld id="{E20D2B43-3118-4FA3-90DA-F4F25ACC3B3C}" type="slidenum">
              <a:rPr lang="en-US" smtClean="0"/>
              <a:t>7</a:t>
            </a:fld>
            <a:endParaRPr lang="en-US" dirty="0"/>
          </a:p>
        </p:txBody>
      </p:sp>
    </p:spTree>
    <p:extLst>
      <p:ext uri="{BB962C8B-B14F-4D97-AF65-F5344CB8AC3E}">
        <p14:creationId xmlns:p14="http://schemas.microsoft.com/office/powerpoint/2010/main" val="8275547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a:ln/>
        </p:spPr>
      </p:sp>
      <p:sp>
        <p:nvSpPr>
          <p:cNvPr id="177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dirty="0"/>
          </a:p>
        </p:txBody>
      </p:sp>
      <p:sp>
        <p:nvSpPr>
          <p:cNvPr id="177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77888" eaLnBrk="0" hangingPunct="0">
              <a:defRPr sz="2000" b="1">
                <a:solidFill>
                  <a:schemeClr val="tx1"/>
                </a:solidFill>
                <a:latin typeface="Bodoni MT" pitchFamily="18" charset="0"/>
                <a:ea typeface="ＭＳ Ｐゴシック" pitchFamily="1" charset="-128"/>
              </a:defRPr>
            </a:lvl1pPr>
            <a:lvl2pPr marL="742950" indent="-285750" defTabSz="877888" eaLnBrk="0" hangingPunct="0">
              <a:defRPr sz="2000" b="1">
                <a:solidFill>
                  <a:schemeClr val="tx1"/>
                </a:solidFill>
                <a:latin typeface="Bodoni MT" pitchFamily="18" charset="0"/>
                <a:ea typeface="ＭＳ Ｐゴシック" pitchFamily="1" charset="-128"/>
              </a:defRPr>
            </a:lvl2pPr>
            <a:lvl3pPr marL="1143000" indent="-228600" defTabSz="877888" eaLnBrk="0" hangingPunct="0">
              <a:defRPr sz="2000" b="1">
                <a:solidFill>
                  <a:schemeClr val="tx1"/>
                </a:solidFill>
                <a:latin typeface="Bodoni MT" pitchFamily="18" charset="0"/>
                <a:ea typeface="ＭＳ Ｐゴシック" pitchFamily="1" charset="-128"/>
              </a:defRPr>
            </a:lvl3pPr>
            <a:lvl4pPr marL="1600200" indent="-228600" defTabSz="877888" eaLnBrk="0" hangingPunct="0">
              <a:defRPr sz="2000" b="1">
                <a:solidFill>
                  <a:schemeClr val="tx1"/>
                </a:solidFill>
                <a:latin typeface="Bodoni MT" pitchFamily="18" charset="0"/>
                <a:ea typeface="ＭＳ Ｐゴシック" pitchFamily="1" charset="-128"/>
              </a:defRPr>
            </a:lvl4pPr>
            <a:lvl5pPr marL="2057400" indent="-228600" defTabSz="877888" eaLnBrk="0" hangingPunct="0">
              <a:defRPr sz="2000" b="1">
                <a:solidFill>
                  <a:schemeClr val="tx1"/>
                </a:solidFill>
                <a:latin typeface="Bodoni MT" pitchFamily="18" charset="0"/>
                <a:ea typeface="ＭＳ Ｐゴシック" pitchFamily="1" charset="-128"/>
              </a:defRPr>
            </a:lvl5pPr>
            <a:lvl6pPr marL="2514600" indent="-228600" algn="ctr" defTabSz="877888" eaLnBrk="0" fontAlgn="base" hangingPunct="0">
              <a:spcBef>
                <a:spcPct val="20000"/>
              </a:spcBef>
              <a:spcAft>
                <a:spcPct val="0"/>
              </a:spcAft>
              <a:defRPr sz="2000" b="1">
                <a:solidFill>
                  <a:schemeClr val="tx1"/>
                </a:solidFill>
                <a:latin typeface="Bodoni MT" pitchFamily="18" charset="0"/>
                <a:ea typeface="ＭＳ Ｐゴシック" pitchFamily="1" charset="-128"/>
              </a:defRPr>
            </a:lvl6pPr>
            <a:lvl7pPr marL="2971800" indent="-228600" algn="ctr" defTabSz="877888" eaLnBrk="0" fontAlgn="base" hangingPunct="0">
              <a:spcBef>
                <a:spcPct val="20000"/>
              </a:spcBef>
              <a:spcAft>
                <a:spcPct val="0"/>
              </a:spcAft>
              <a:defRPr sz="2000" b="1">
                <a:solidFill>
                  <a:schemeClr val="tx1"/>
                </a:solidFill>
                <a:latin typeface="Bodoni MT" pitchFamily="18" charset="0"/>
                <a:ea typeface="ＭＳ Ｐゴシック" pitchFamily="1" charset="-128"/>
              </a:defRPr>
            </a:lvl7pPr>
            <a:lvl8pPr marL="3429000" indent="-228600" algn="ctr" defTabSz="877888" eaLnBrk="0" fontAlgn="base" hangingPunct="0">
              <a:spcBef>
                <a:spcPct val="20000"/>
              </a:spcBef>
              <a:spcAft>
                <a:spcPct val="0"/>
              </a:spcAft>
              <a:defRPr sz="2000" b="1">
                <a:solidFill>
                  <a:schemeClr val="tx1"/>
                </a:solidFill>
                <a:latin typeface="Bodoni MT" pitchFamily="18" charset="0"/>
                <a:ea typeface="ＭＳ Ｐゴシック" pitchFamily="1" charset="-128"/>
              </a:defRPr>
            </a:lvl8pPr>
            <a:lvl9pPr marL="3886200" indent="-228600" algn="ctr" defTabSz="877888" eaLnBrk="0" fontAlgn="base" hangingPunct="0">
              <a:spcBef>
                <a:spcPct val="20000"/>
              </a:spcBef>
              <a:spcAft>
                <a:spcPct val="0"/>
              </a:spcAft>
              <a:defRPr sz="2000" b="1">
                <a:solidFill>
                  <a:schemeClr val="tx1"/>
                </a:solidFill>
                <a:latin typeface="Bodoni MT" pitchFamily="18" charset="0"/>
                <a:ea typeface="ＭＳ Ｐゴシック" pitchFamily="1" charset="-128"/>
              </a:defRPr>
            </a:lvl9pPr>
          </a:lstStyle>
          <a:p>
            <a:pPr>
              <a:spcBef>
                <a:spcPct val="20000"/>
              </a:spcBef>
            </a:pPr>
            <a:fld id="{22E899B3-5AC0-4CE5-AF66-170B7AB000A3}" type="slidenum">
              <a:rPr lang="en-US" sz="1200" smtClean="0">
                <a:solidFill>
                  <a:srgbClr val="000000"/>
                </a:solidFill>
              </a:rPr>
              <a:pPr>
                <a:spcBef>
                  <a:spcPct val="20000"/>
                </a:spcBef>
              </a:pPr>
              <a:t>14</a:t>
            </a:fld>
            <a:endParaRPr lang="en-US" sz="1200">
              <a:solidFill>
                <a:srgbClr val="000000"/>
              </a:solidFill>
            </a:endParaRPr>
          </a:p>
        </p:txBody>
      </p:sp>
    </p:spTree>
    <p:extLst>
      <p:ext uri="{BB962C8B-B14F-4D97-AF65-F5344CB8AC3E}">
        <p14:creationId xmlns:p14="http://schemas.microsoft.com/office/powerpoint/2010/main" val="6531360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55918-FFF6-4E3A-9D41-57021575285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5335D3E-DC56-4DDD-AF4D-8176AA42172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69267EA-50AF-4951-9257-E96BD8A607F3}"/>
              </a:ext>
            </a:extLst>
          </p:cNvPr>
          <p:cNvSpPr>
            <a:spLocks noGrp="1"/>
          </p:cNvSpPr>
          <p:nvPr>
            <p:ph type="dt" sz="half" idx="10"/>
          </p:nvPr>
        </p:nvSpPr>
        <p:spPr/>
        <p:txBody>
          <a:bodyPr/>
          <a:lstStyle/>
          <a:p>
            <a:fld id="{A3B8E483-E71A-4E95-A880-3B3A53B9DF9E}" type="datetimeFigureOut">
              <a:rPr lang="en-US" smtClean="0"/>
              <a:t>7/17/2025</a:t>
            </a:fld>
            <a:endParaRPr lang="en-US"/>
          </a:p>
        </p:txBody>
      </p:sp>
      <p:sp>
        <p:nvSpPr>
          <p:cNvPr id="5" name="Footer Placeholder 4">
            <a:extLst>
              <a:ext uri="{FF2B5EF4-FFF2-40B4-BE49-F238E27FC236}">
                <a16:creationId xmlns:a16="http://schemas.microsoft.com/office/drawing/2014/main" id="{76755D66-E39D-4FAE-83E6-B3B7E3503C1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9D33A58-92E1-4830-A367-E639AAD6EB7F}"/>
              </a:ext>
            </a:extLst>
          </p:cNvPr>
          <p:cNvSpPr>
            <a:spLocks noGrp="1"/>
          </p:cNvSpPr>
          <p:nvPr>
            <p:ph type="sldNum" sz="quarter" idx="12"/>
          </p:nvPr>
        </p:nvSpPr>
        <p:spPr>
          <a:xfrm>
            <a:off x="8610600" y="6356350"/>
            <a:ext cx="2743200" cy="365125"/>
          </a:xfrm>
          <a:prstGeom prst="rect">
            <a:avLst/>
          </a:prstGeom>
        </p:spPr>
        <p:txBody>
          <a:bodyPr/>
          <a:lstStyle/>
          <a:p>
            <a:fld id="{BBE5E0D1-3128-4EDA-9E08-2FBF2C521AA0}" type="slidenum">
              <a:rPr lang="en-US" smtClean="0"/>
              <a:t>‹#›</a:t>
            </a:fld>
            <a:endParaRPr lang="en-US"/>
          </a:p>
        </p:txBody>
      </p:sp>
    </p:spTree>
    <p:extLst>
      <p:ext uri="{BB962C8B-B14F-4D97-AF65-F5344CB8AC3E}">
        <p14:creationId xmlns:p14="http://schemas.microsoft.com/office/powerpoint/2010/main" val="279251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D4A16-B24E-4EA3-8B68-2A272A66CB4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7557783-C0CD-4DE4-9CAA-EE577470FA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9107EE-5138-45E6-B031-5C289915B0B9}"/>
              </a:ext>
            </a:extLst>
          </p:cNvPr>
          <p:cNvSpPr>
            <a:spLocks noGrp="1"/>
          </p:cNvSpPr>
          <p:nvPr>
            <p:ph type="dt" sz="half" idx="10"/>
          </p:nvPr>
        </p:nvSpPr>
        <p:spPr/>
        <p:txBody>
          <a:bodyPr/>
          <a:lstStyle/>
          <a:p>
            <a:fld id="{A3B8E483-E71A-4E95-A880-3B3A53B9DF9E}" type="datetimeFigureOut">
              <a:rPr lang="en-US" smtClean="0"/>
              <a:t>7/17/2025</a:t>
            </a:fld>
            <a:endParaRPr lang="en-US"/>
          </a:p>
        </p:txBody>
      </p:sp>
      <p:sp>
        <p:nvSpPr>
          <p:cNvPr id="5" name="Footer Placeholder 4">
            <a:extLst>
              <a:ext uri="{FF2B5EF4-FFF2-40B4-BE49-F238E27FC236}">
                <a16:creationId xmlns:a16="http://schemas.microsoft.com/office/drawing/2014/main" id="{912610B7-7A98-4A34-BAD1-988C88CEAF7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072C41F-913E-4BAB-B9F1-1D9CB55A855B}"/>
              </a:ext>
            </a:extLst>
          </p:cNvPr>
          <p:cNvSpPr>
            <a:spLocks noGrp="1"/>
          </p:cNvSpPr>
          <p:nvPr>
            <p:ph type="sldNum" sz="quarter" idx="12"/>
          </p:nvPr>
        </p:nvSpPr>
        <p:spPr>
          <a:xfrm>
            <a:off x="8610600" y="6356350"/>
            <a:ext cx="2743200" cy="365125"/>
          </a:xfrm>
          <a:prstGeom prst="rect">
            <a:avLst/>
          </a:prstGeom>
        </p:spPr>
        <p:txBody>
          <a:bodyPr/>
          <a:lstStyle/>
          <a:p>
            <a:fld id="{BBE5E0D1-3128-4EDA-9E08-2FBF2C521AA0}" type="slidenum">
              <a:rPr lang="en-US" smtClean="0"/>
              <a:t>‹#›</a:t>
            </a:fld>
            <a:endParaRPr lang="en-US"/>
          </a:p>
        </p:txBody>
      </p:sp>
    </p:spTree>
    <p:extLst>
      <p:ext uri="{BB962C8B-B14F-4D97-AF65-F5344CB8AC3E}">
        <p14:creationId xmlns:p14="http://schemas.microsoft.com/office/powerpoint/2010/main" val="40576497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1B2927-E6A7-49BA-9BE6-C3BD480500F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E171BFD-BC26-4283-9878-582E8076148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CB16B4-1A02-4D4C-AB1F-58A105390CD5}"/>
              </a:ext>
            </a:extLst>
          </p:cNvPr>
          <p:cNvSpPr>
            <a:spLocks noGrp="1"/>
          </p:cNvSpPr>
          <p:nvPr>
            <p:ph type="dt" sz="half" idx="10"/>
          </p:nvPr>
        </p:nvSpPr>
        <p:spPr/>
        <p:txBody>
          <a:bodyPr/>
          <a:lstStyle/>
          <a:p>
            <a:fld id="{A3B8E483-E71A-4E95-A880-3B3A53B9DF9E}" type="datetimeFigureOut">
              <a:rPr lang="en-US" smtClean="0"/>
              <a:t>7/17/2025</a:t>
            </a:fld>
            <a:endParaRPr lang="en-US"/>
          </a:p>
        </p:txBody>
      </p:sp>
      <p:sp>
        <p:nvSpPr>
          <p:cNvPr id="5" name="Footer Placeholder 4">
            <a:extLst>
              <a:ext uri="{FF2B5EF4-FFF2-40B4-BE49-F238E27FC236}">
                <a16:creationId xmlns:a16="http://schemas.microsoft.com/office/drawing/2014/main" id="{4A71C0D8-504A-47D0-8215-BA2BECA626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DC9E9B9-7735-4186-95B6-BCB0245FC0BB}"/>
              </a:ext>
            </a:extLst>
          </p:cNvPr>
          <p:cNvSpPr>
            <a:spLocks noGrp="1"/>
          </p:cNvSpPr>
          <p:nvPr>
            <p:ph type="sldNum" sz="quarter" idx="12"/>
          </p:nvPr>
        </p:nvSpPr>
        <p:spPr>
          <a:xfrm>
            <a:off x="8610600" y="6356350"/>
            <a:ext cx="2743200" cy="365125"/>
          </a:xfrm>
          <a:prstGeom prst="rect">
            <a:avLst/>
          </a:prstGeom>
        </p:spPr>
        <p:txBody>
          <a:bodyPr/>
          <a:lstStyle/>
          <a:p>
            <a:fld id="{BBE5E0D1-3128-4EDA-9E08-2FBF2C521AA0}" type="slidenum">
              <a:rPr lang="en-US" smtClean="0"/>
              <a:t>‹#›</a:t>
            </a:fld>
            <a:endParaRPr lang="en-US"/>
          </a:p>
        </p:txBody>
      </p:sp>
    </p:spTree>
    <p:extLst>
      <p:ext uri="{BB962C8B-B14F-4D97-AF65-F5344CB8AC3E}">
        <p14:creationId xmlns:p14="http://schemas.microsoft.com/office/powerpoint/2010/main" val="34938662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29305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Blank">
    <p:bg>
      <p:bgPr>
        <a:solidFill>
          <a:schemeClr val="bg1"/>
        </a:solidFill>
        <a:effectLst/>
      </p:bgPr>
    </p:bg>
    <p:spTree>
      <p:nvGrpSpPr>
        <p:cNvPr id="1" name=""/>
        <p:cNvGrpSpPr/>
        <p:nvPr/>
      </p:nvGrpSpPr>
      <p:grpSpPr>
        <a:xfrm>
          <a:off x="0" y="0"/>
          <a:ext cx="0" cy="0"/>
          <a:chOff x="0" y="0"/>
          <a:chExt cx="0" cy="0"/>
        </a:xfrm>
      </p:grpSpPr>
      <p:sp>
        <p:nvSpPr>
          <p:cNvPr id="3" name="Title 1"/>
          <p:cNvSpPr>
            <a:spLocks noGrp="1"/>
          </p:cNvSpPr>
          <p:nvPr>
            <p:ph type="title"/>
          </p:nvPr>
        </p:nvSpPr>
        <p:spPr>
          <a:xfrm>
            <a:off x="609600" y="304800"/>
            <a:ext cx="10972800" cy="762000"/>
          </a:xfrm>
          <a:prstGeom prst="rect">
            <a:avLst/>
          </a:prstGeom>
        </p:spPr>
        <p:txBody>
          <a:bodyPr/>
          <a:lstStyle>
            <a:lvl1pPr>
              <a:defRPr b="1">
                <a:latin typeface="+mj-lt"/>
              </a:defRPr>
            </a:lvl1pPr>
          </a:lstStyle>
          <a:p>
            <a:endParaRPr lang="en-US" dirty="0"/>
          </a:p>
        </p:txBody>
      </p:sp>
    </p:spTree>
    <p:extLst>
      <p:ext uri="{BB962C8B-B14F-4D97-AF65-F5344CB8AC3E}">
        <p14:creationId xmlns:p14="http://schemas.microsoft.com/office/powerpoint/2010/main" val="19902352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lvl1pPr>
              <a:defRPr>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06296DA3-355D-4205-A8FE-CC73B70FC064}" type="datetimeFigureOut">
              <a:rPr lang="en-US" smtClean="0"/>
              <a:pPr/>
              <a:t>7/17/2025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DB64BC-0584-4169-B40B-A384FD25F727}" type="slidenum">
              <a:rPr lang="en-US" smtClean="0"/>
              <a:pPr/>
              <a:t>‹#›</a:t>
            </a:fld>
            <a:endParaRPr lang="en-US"/>
          </a:p>
        </p:txBody>
      </p:sp>
    </p:spTree>
    <p:extLst>
      <p:ext uri="{BB962C8B-B14F-4D97-AF65-F5344CB8AC3E}">
        <p14:creationId xmlns:p14="http://schemas.microsoft.com/office/powerpoint/2010/main" val="263912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82880"/>
            <a:ext cx="10972800" cy="914400"/>
          </a:xfrm>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609600" y="1554481"/>
            <a:ext cx="10972800" cy="4525963"/>
          </a:xfrm>
        </p:spPr>
        <p:txBody>
          <a:bodyPr/>
          <a:lstStyle>
            <a:lvl1pPr marL="342900" indent="-342900">
              <a:buClr>
                <a:schemeClr val="tx2"/>
              </a:buClr>
              <a:buFont typeface="Arial" pitchFamily="34" charset="0"/>
              <a:buChar char="•"/>
              <a:defRPr/>
            </a:lvl1pPr>
            <a:lvl2pPr marL="742950" indent="-285750">
              <a:buClr>
                <a:schemeClr val="tx2"/>
              </a:buClr>
              <a:buFont typeface="Arial" pitchFamily="34" charset="0"/>
              <a:buChar char="–"/>
              <a:defRPr/>
            </a:lvl2pPr>
            <a:lvl3pPr marL="1143000" indent="-223838">
              <a:buClr>
                <a:schemeClr val="tx2"/>
              </a:buClr>
              <a:buFont typeface="Wingdings" pitchFamily="2" charset="2"/>
              <a:buChar char="§"/>
              <a:defRPr/>
            </a:lvl3pPr>
            <a:lvl4pPr marL="1428750" indent="-228600">
              <a:buClr>
                <a:schemeClr val="tx2"/>
              </a:buClr>
              <a:buFont typeface="Wingdings" pitchFamily="2" charset="2"/>
              <a:buChar char="v"/>
              <a:defRPr/>
            </a:lvl4pPr>
            <a:lvl5pPr marL="1714500" indent="-228600">
              <a:buClr>
                <a:schemeClr val="tx2"/>
              </a:buClr>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06296DA3-355D-4205-A8FE-CC73B70FC064}" type="datetimeFigureOut">
              <a:rPr lang="en-US" smtClean="0"/>
              <a:pPr/>
              <a:t>7/17/2025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DB64BC-0584-4169-B40B-A384FD25F727}" type="slidenum">
              <a:rPr lang="en-US" smtClean="0"/>
              <a:pPr/>
              <a:t>‹#›</a:t>
            </a:fld>
            <a:endParaRPr lang="en-US"/>
          </a:p>
        </p:txBody>
      </p:sp>
    </p:spTree>
    <p:extLst>
      <p:ext uri="{BB962C8B-B14F-4D97-AF65-F5344CB8AC3E}">
        <p14:creationId xmlns:p14="http://schemas.microsoft.com/office/powerpoint/2010/main" val="37788180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normAutofit/>
          </a:bodyPr>
          <a:lstStyle>
            <a:lvl1pPr algn="l">
              <a:defRPr sz="3600" b="0" cap="all">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06296DA3-355D-4205-A8FE-CC73B70FC064}" type="datetimeFigureOut">
              <a:rPr lang="en-US" smtClean="0"/>
              <a:pPr/>
              <a:t>7/17/2025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DB64BC-0584-4169-B40B-A384FD25F727}" type="slidenum">
              <a:rPr lang="en-US" smtClean="0"/>
              <a:pPr/>
              <a:t>‹#›</a:t>
            </a:fld>
            <a:endParaRPr lang="en-US"/>
          </a:p>
        </p:txBody>
      </p:sp>
    </p:spTree>
    <p:extLst>
      <p:ext uri="{BB962C8B-B14F-4D97-AF65-F5344CB8AC3E}">
        <p14:creationId xmlns:p14="http://schemas.microsoft.com/office/powerpoint/2010/main" val="20237413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6296DA3-355D-4205-A8FE-CC73B70FC064}" type="datetimeFigureOut">
              <a:rPr lang="en-US" smtClean="0"/>
              <a:pPr/>
              <a:t>7/17/2025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DB64BC-0584-4169-B40B-A384FD25F727}" type="slidenum">
              <a:rPr lang="en-US" smtClean="0"/>
              <a:pPr/>
              <a:t>‹#›</a:t>
            </a:fld>
            <a:endParaRPr lang="en-US"/>
          </a:p>
        </p:txBody>
      </p:sp>
    </p:spTree>
    <p:extLst>
      <p:ext uri="{BB962C8B-B14F-4D97-AF65-F5344CB8AC3E}">
        <p14:creationId xmlns:p14="http://schemas.microsoft.com/office/powerpoint/2010/main" val="402750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6296DA3-355D-4205-A8FE-CC73B70FC064}" type="datetimeFigureOut">
              <a:rPr lang="en-US" smtClean="0"/>
              <a:pPr/>
              <a:t>7/17/2025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3DB64BC-0584-4169-B40B-A384FD25F727}" type="slidenum">
              <a:rPr lang="en-US" smtClean="0"/>
              <a:pPr/>
              <a:t>‹#›</a:t>
            </a:fld>
            <a:endParaRPr lang="en-US"/>
          </a:p>
        </p:txBody>
      </p:sp>
    </p:spTree>
    <p:extLst>
      <p:ext uri="{BB962C8B-B14F-4D97-AF65-F5344CB8AC3E}">
        <p14:creationId xmlns:p14="http://schemas.microsoft.com/office/powerpoint/2010/main" val="28986872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6296DA3-355D-4205-A8FE-CC73B70FC064}" type="datetimeFigureOut">
              <a:rPr lang="en-US" smtClean="0"/>
              <a:pPr/>
              <a:t>7/17/2025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3DB64BC-0584-4169-B40B-A384FD25F727}" type="slidenum">
              <a:rPr lang="en-US" smtClean="0"/>
              <a:pPr/>
              <a:t>‹#›</a:t>
            </a:fld>
            <a:endParaRPr lang="en-US"/>
          </a:p>
        </p:txBody>
      </p:sp>
    </p:spTree>
    <p:extLst>
      <p:ext uri="{BB962C8B-B14F-4D97-AF65-F5344CB8AC3E}">
        <p14:creationId xmlns:p14="http://schemas.microsoft.com/office/powerpoint/2010/main" val="20548797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BD23C-AA8E-47C2-873B-85864FDA7FC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9AB8FDD-C3AC-4047-B1E9-1FA593E07D0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04BAEA-F972-4000-B103-A543D04B4E18}"/>
              </a:ext>
            </a:extLst>
          </p:cNvPr>
          <p:cNvSpPr>
            <a:spLocks noGrp="1"/>
          </p:cNvSpPr>
          <p:nvPr>
            <p:ph type="dt" sz="half" idx="10"/>
          </p:nvPr>
        </p:nvSpPr>
        <p:spPr/>
        <p:txBody>
          <a:bodyPr/>
          <a:lstStyle/>
          <a:p>
            <a:fld id="{A3B8E483-E71A-4E95-A880-3B3A53B9DF9E}" type="datetimeFigureOut">
              <a:rPr lang="en-US" smtClean="0"/>
              <a:t>7/17/2025</a:t>
            </a:fld>
            <a:endParaRPr lang="en-US"/>
          </a:p>
        </p:txBody>
      </p:sp>
      <p:sp>
        <p:nvSpPr>
          <p:cNvPr id="5" name="Footer Placeholder 4">
            <a:extLst>
              <a:ext uri="{FF2B5EF4-FFF2-40B4-BE49-F238E27FC236}">
                <a16:creationId xmlns:a16="http://schemas.microsoft.com/office/drawing/2014/main" id="{334714CB-FF4F-41EE-8AB3-032F1ED58C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67314DA-245F-44DA-9915-C294FD67811F}"/>
              </a:ext>
            </a:extLst>
          </p:cNvPr>
          <p:cNvSpPr>
            <a:spLocks noGrp="1"/>
          </p:cNvSpPr>
          <p:nvPr>
            <p:ph type="sldNum" sz="quarter" idx="12"/>
          </p:nvPr>
        </p:nvSpPr>
        <p:spPr>
          <a:xfrm>
            <a:off x="8610600" y="6356350"/>
            <a:ext cx="2743200" cy="365125"/>
          </a:xfrm>
          <a:prstGeom prst="rect">
            <a:avLst/>
          </a:prstGeom>
        </p:spPr>
        <p:txBody>
          <a:bodyPr/>
          <a:lstStyle/>
          <a:p>
            <a:fld id="{BBE5E0D1-3128-4EDA-9E08-2FBF2C521AA0}" type="slidenum">
              <a:rPr lang="en-US" smtClean="0"/>
              <a:t>‹#›</a:t>
            </a:fld>
            <a:endParaRPr lang="en-US"/>
          </a:p>
        </p:txBody>
      </p:sp>
    </p:spTree>
    <p:extLst>
      <p:ext uri="{BB962C8B-B14F-4D97-AF65-F5344CB8AC3E}">
        <p14:creationId xmlns:p14="http://schemas.microsoft.com/office/powerpoint/2010/main" val="36473046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296DA3-355D-4205-A8FE-CC73B70FC064}" type="datetimeFigureOut">
              <a:rPr lang="en-US" smtClean="0"/>
              <a:pPr/>
              <a:t>7/17/2025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3DB64BC-0584-4169-B40B-A384FD25F727}" type="slidenum">
              <a:rPr lang="en-US" smtClean="0"/>
              <a:pPr/>
              <a:t>‹#›</a:t>
            </a:fld>
            <a:endParaRPr lang="en-US"/>
          </a:p>
        </p:txBody>
      </p:sp>
    </p:spTree>
    <p:extLst>
      <p:ext uri="{BB962C8B-B14F-4D97-AF65-F5344CB8AC3E}">
        <p14:creationId xmlns:p14="http://schemas.microsoft.com/office/powerpoint/2010/main" val="9669707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182880"/>
            <a:ext cx="10972800" cy="914400"/>
          </a:xfrm>
        </p:spPr>
        <p:txBody>
          <a:bodyPr anchor="b">
            <a:normAutofit/>
          </a:bodyPr>
          <a:lstStyle>
            <a:lvl1pPr algn="ctr">
              <a:defRPr sz="3600" b="0"/>
            </a:lvl1pPr>
          </a:lstStyle>
          <a:p>
            <a:r>
              <a:rPr lang="en-US" dirty="0"/>
              <a:t>Click to edit Master title style</a:t>
            </a:r>
          </a:p>
        </p:txBody>
      </p:sp>
      <p:sp>
        <p:nvSpPr>
          <p:cNvPr id="3" name="Content Placeholder 2"/>
          <p:cNvSpPr>
            <a:spLocks noGrp="1"/>
          </p:cNvSpPr>
          <p:nvPr>
            <p:ph idx="1"/>
          </p:nvPr>
        </p:nvSpPr>
        <p:spPr>
          <a:xfrm>
            <a:off x="4766733" y="1447800"/>
            <a:ext cx="6815667" cy="46783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06296DA3-355D-4205-A8FE-CC73B70FC064}" type="datetimeFigureOut">
              <a:rPr lang="en-US" smtClean="0"/>
              <a:pPr/>
              <a:t>7/17/2025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DB64BC-0584-4169-B40B-A384FD25F727}" type="slidenum">
              <a:rPr lang="en-US" smtClean="0"/>
              <a:pPr/>
              <a:t>‹#›</a:t>
            </a:fld>
            <a:endParaRPr lang="en-US"/>
          </a:p>
        </p:txBody>
      </p:sp>
    </p:spTree>
    <p:extLst>
      <p:ext uri="{BB962C8B-B14F-4D97-AF65-F5344CB8AC3E}">
        <p14:creationId xmlns:p14="http://schemas.microsoft.com/office/powerpoint/2010/main" val="23998380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1419225"/>
            <a:ext cx="7315200" cy="33083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6296DA3-355D-4205-A8FE-CC73B70FC064}" type="datetimeFigureOut">
              <a:rPr lang="en-US" smtClean="0"/>
              <a:pPr/>
              <a:t>7/17/2025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DB64BC-0584-4169-B40B-A384FD25F727}" type="slidenum">
              <a:rPr lang="en-US" smtClean="0"/>
              <a:pPr/>
              <a:t>‹#›</a:t>
            </a:fld>
            <a:endParaRPr lang="en-US"/>
          </a:p>
        </p:txBody>
      </p:sp>
    </p:spTree>
    <p:extLst>
      <p:ext uri="{BB962C8B-B14F-4D97-AF65-F5344CB8AC3E}">
        <p14:creationId xmlns:p14="http://schemas.microsoft.com/office/powerpoint/2010/main" val="34011599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609600" y="1554480"/>
            <a:ext cx="10972800" cy="4255770"/>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06296DA3-355D-4205-A8FE-CC73B70FC064}" type="datetimeFigureOut">
              <a:rPr lang="en-US" smtClean="0"/>
              <a:pPr/>
              <a:t>7/17/2025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DB64BC-0584-4169-B40B-A384FD25F727}" type="slidenum">
              <a:rPr lang="en-US" smtClean="0"/>
              <a:pPr/>
              <a:t>‹#›</a:t>
            </a:fld>
            <a:endParaRPr lang="en-US"/>
          </a:p>
        </p:txBody>
      </p:sp>
    </p:spTree>
    <p:extLst>
      <p:ext uri="{BB962C8B-B14F-4D97-AF65-F5344CB8AC3E}">
        <p14:creationId xmlns:p14="http://schemas.microsoft.com/office/powerpoint/2010/main" val="39033499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1323975"/>
            <a:ext cx="2743200" cy="4802188"/>
          </a:xfrm>
        </p:spPr>
        <p:txBody>
          <a:bodyPr vert="eaVert"/>
          <a:lstStyle>
            <a:lvl1pPr>
              <a:defRPr>
                <a:solidFill>
                  <a:schemeClr val="tx1"/>
                </a:solidFill>
              </a:defRPr>
            </a:lvl1pPr>
          </a:lstStyle>
          <a:p>
            <a:r>
              <a:rPr lang="en-US" dirty="0"/>
              <a:t>Click to edit Master title style</a:t>
            </a:r>
          </a:p>
        </p:txBody>
      </p:sp>
      <p:sp>
        <p:nvSpPr>
          <p:cNvPr id="3" name="Vertical Text Placeholder 2"/>
          <p:cNvSpPr>
            <a:spLocks noGrp="1"/>
          </p:cNvSpPr>
          <p:nvPr>
            <p:ph type="body" orient="vert" idx="1"/>
          </p:nvPr>
        </p:nvSpPr>
        <p:spPr>
          <a:xfrm>
            <a:off x="609600" y="1323975"/>
            <a:ext cx="8026400" cy="480218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06296DA3-355D-4205-A8FE-CC73B70FC064}" type="datetimeFigureOut">
              <a:rPr lang="en-US" smtClean="0"/>
              <a:pPr/>
              <a:t>7/17/2025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DB64BC-0584-4169-B40B-A384FD25F727}" type="slidenum">
              <a:rPr lang="en-US" smtClean="0"/>
              <a:pPr/>
              <a:t>‹#›</a:t>
            </a:fld>
            <a:endParaRPr lang="en-US"/>
          </a:p>
        </p:txBody>
      </p:sp>
    </p:spTree>
    <p:extLst>
      <p:ext uri="{BB962C8B-B14F-4D97-AF65-F5344CB8AC3E}">
        <p14:creationId xmlns:p14="http://schemas.microsoft.com/office/powerpoint/2010/main" val="2771871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lvl1pPr>
              <a:defRPr>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06296DA3-355D-4205-A8FE-CC73B70FC064}" type="datetimeFigureOut">
              <a:rPr lang="en-US" smtClean="0"/>
              <a:pPr/>
              <a:t>7/17/2025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DB64BC-0584-4169-B40B-A384FD25F727}" type="slidenum">
              <a:rPr lang="en-US" smtClean="0"/>
              <a:pPr/>
              <a:t>‹#›</a:t>
            </a:fld>
            <a:endParaRPr lang="en-US"/>
          </a:p>
        </p:txBody>
      </p:sp>
    </p:spTree>
    <p:extLst>
      <p:ext uri="{BB962C8B-B14F-4D97-AF65-F5344CB8AC3E}">
        <p14:creationId xmlns:p14="http://schemas.microsoft.com/office/powerpoint/2010/main" val="12274350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82880"/>
            <a:ext cx="10972800" cy="914400"/>
          </a:xfrm>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609600" y="1554482"/>
            <a:ext cx="10972800" cy="4525963"/>
          </a:xfrm>
        </p:spPr>
        <p:txBody>
          <a:bodyPr/>
          <a:lstStyle>
            <a:lvl1pPr marL="342900" indent="-342900">
              <a:buClr>
                <a:schemeClr val="tx2"/>
              </a:buClr>
              <a:buFont typeface="Arial" pitchFamily="34" charset="0"/>
              <a:buChar char="•"/>
              <a:defRPr/>
            </a:lvl1pPr>
            <a:lvl2pPr marL="742950" indent="-285750">
              <a:buClr>
                <a:schemeClr val="tx2"/>
              </a:buClr>
              <a:buFont typeface="Arial" pitchFamily="34" charset="0"/>
              <a:buChar char="–"/>
              <a:defRPr/>
            </a:lvl2pPr>
            <a:lvl3pPr marL="1143000" indent="-223838">
              <a:buClr>
                <a:schemeClr val="tx2"/>
              </a:buClr>
              <a:buFont typeface="Wingdings" pitchFamily="2" charset="2"/>
              <a:buChar char="§"/>
              <a:defRPr/>
            </a:lvl3pPr>
            <a:lvl4pPr marL="1428750" indent="-228600">
              <a:buClr>
                <a:schemeClr val="tx2"/>
              </a:buClr>
              <a:buFont typeface="Wingdings" pitchFamily="2" charset="2"/>
              <a:buChar char="v"/>
              <a:defRPr/>
            </a:lvl4pPr>
            <a:lvl5pPr marL="1714500" indent="-228600">
              <a:buClr>
                <a:schemeClr val="tx2"/>
              </a:buClr>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06296DA3-355D-4205-A8FE-CC73B70FC064}" type="datetimeFigureOut">
              <a:rPr lang="en-US" smtClean="0"/>
              <a:pPr/>
              <a:t>7/17/2025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DB64BC-0584-4169-B40B-A384FD25F727}" type="slidenum">
              <a:rPr lang="en-US" smtClean="0"/>
              <a:pPr/>
              <a:t>‹#›</a:t>
            </a:fld>
            <a:endParaRPr lang="en-US"/>
          </a:p>
        </p:txBody>
      </p:sp>
    </p:spTree>
    <p:extLst>
      <p:ext uri="{BB962C8B-B14F-4D97-AF65-F5344CB8AC3E}">
        <p14:creationId xmlns:p14="http://schemas.microsoft.com/office/powerpoint/2010/main" val="4222279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normAutofit/>
          </a:bodyPr>
          <a:lstStyle>
            <a:lvl1pPr algn="l">
              <a:defRPr sz="3600" b="0" cap="all">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06296DA3-355D-4205-A8FE-CC73B70FC064}" type="datetimeFigureOut">
              <a:rPr lang="en-US" smtClean="0"/>
              <a:pPr/>
              <a:t>7/17/2025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DB64BC-0584-4169-B40B-A384FD25F727}" type="slidenum">
              <a:rPr lang="en-US" smtClean="0"/>
              <a:pPr/>
              <a:t>‹#›</a:t>
            </a:fld>
            <a:endParaRPr lang="en-US"/>
          </a:p>
        </p:txBody>
      </p:sp>
    </p:spTree>
    <p:extLst>
      <p:ext uri="{BB962C8B-B14F-4D97-AF65-F5344CB8AC3E}">
        <p14:creationId xmlns:p14="http://schemas.microsoft.com/office/powerpoint/2010/main" val="13636404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6296DA3-355D-4205-A8FE-CC73B70FC064}" type="datetimeFigureOut">
              <a:rPr lang="en-US" smtClean="0"/>
              <a:pPr/>
              <a:t>7/17/2025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DB64BC-0584-4169-B40B-A384FD25F727}" type="slidenum">
              <a:rPr lang="en-US" smtClean="0"/>
              <a:pPr/>
              <a:t>‹#›</a:t>
            </a:fld>
            <a:endParaRPr lang="en-US"/>
          </a:p>
        </p:txBody>
      </p:sp>
    </p:spTree>
    <p:extLst>
      <p:ext uri="{BB962C8B-B14F-4D97-AF65-F5344CB8AC3E}">
        <p14:creationId xmlns:p14="http://schemas.microsoft.com/office/powerpoint/2010/main" val="18461040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6296DA3-355D-4205-A8FE-CC73B70FC064}" type="datetimeFigureOut">
              <a:rPr lang="en-US" smtClean="0"/>
              <a:pPr/>
              <a:t>7/17/2025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3DB64BC-0584-4169-B40B-A384FD25F727}" type="slidenum">
              <a:rPr lang="en-US" smtClean="0"/>
              <a:pPr/>
              <a:t>‹#›</a:t>
            </a:fld>
            <a:endParaRPr lang="en-US"/>
          </a:p>
        </p:txBody>
      </p:sp>
    </p:spTree>
    <p:extLst>
      <p:ext uri="{BB962C8B-B14F-4D97-AF65-F5344CB8AC3E}">
        <p14:creationId xmlns:p14="http://schemas.microsoft.com/office/powerpoint/2010/main" val="2717861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435FF-6042-4AB5-BF32-252A97AD9AF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392CAC5-8262-456E-8C88-9462C26257C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31A6D3B-930F-4D79-8FD4-8BE95A120248}"/>
              </a:ext>
            </a:extLst>
          </p:cNvPr>
          <p:cNvSpPr>
            <a:spLocks noGrp="1"/>
          </p:cNvSpPr>
          <p:nvPr>
            <p:ph type="dt" sz="half" idx="10"/>
          </p:nvPr>
        </p:nvSpPr>
        <p:spPr/>
        <p:txBody>
          <a:bodyPr/>
          <a:lstStyle/>
          <a:p>
            <a:fld id="{A3B8E483-E71A-4E95-A880-3B3A53B9DF9E}" type="datetimeFigureOut">
              <a:rPr lang="en-US" smtClean="0"/>
              <a:t>7/17/2025</a:t>
            </a:fld>
            <a:endParaRPr lang="en-US"/>
          </a:p>
        </p:txBody>
      </p:sp>
      <p:sp>
        <p:nvSpPr>
          <p:cNvPr id="5" name="Footer Placeholder 4">
            <a:extLst>
              <a:ext uri="{FF2B5EF4-FFF2-40B4-BE49-F238E27FC236}">
                <a16:creationId xmlns:a16="http://schemas.microsoft.com/office/drawing/2014/main" id="{88F56D76-79F0-44F2-B0EA-476DCE89B1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94CF6B9-EDAD-45DB-9A13-219F76600561}"/>
              </a:ext>
            </a:extLst>
          </p:cNvPr>
          <p:cNvSpPr>
            <a:spLocks noGrp="1"/>
          </p:cNvSpPr>
          <p:nvPr>
            <p:ph type="sldNum" sz="quarter" idx="12"/>
          </p:nvPr>
        </p:nvSpPr>
        <p:spPr>
          <a:xfrm>
            <a:off x="8610600" y="6356350"/>
            <a:ext cx="2743200" cy="365125"/>
          </a:xfrm>
          <a:prstGeom prst="rect">
            <a:avLst/>
          </a:prstGeom>
        </p:spPr>
        <p:txBody>
          <a:bodyPr/>
          <a:lstStyle/>
          <a:p>
            <a:fld id="{BBE5E0D1-3128-4EDA-9E08-2FBF2C521AA0}" type="slidenum">
              <a:rPr lang="en-US" smtClean="0"/>
              <a:t>‹#›</a:t>
            </a:fld>
            <a:endParaRPr lang="en-US"/>
          </a:p>
        </p:txBody>
      </p:sp>
    </p:spTree>
    <p:extLst>
      <p:ext uri="{BB962C8B-B14F-4D97-AF65-F5344CB8AC3E}">
        <p14:creationId xmlns:p14="http://schemas.microsoft.com/office/powerpoint/2010/main" val="42122256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6296DA3-355D-4205-A8FE-CC73B70FC064}" type="datetimeFigureOut">
              <a:rPr lang="en-US" smtClean="0"/>
              <a:pPr/>
              <a:t>7/17/2025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3DB64BC-0584-4169-B40B-A384FD25F727}" type="slidenum">
              <a:rPr lang="en-US" smtClean="0"/>
              <a:pPr/>
              <a:t>‹#›</a:t>
            </a:fld>
            <a:endParaRPr lang="en-US"/>
          </a:p>
        </p:txBody>
      </p:sp>
    </p:spTree>
    <p:extLst>
      <p:ext uri="{BB962C8B-B14F-4D97-AF65-F5344CB8AC3E}">
        <p14:creationId xmlns:p14="http://schemas.microsoft.com/office/powerpoint/2010/main" val="39970276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296DA3-355D-4205-A8FE-CC73B70FC064}" type="datetimeFigureOut">
              <a:rPr lang="en-US" smtClean="0"/>
              <a:pPr/>
              <a:t>7/17/2025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3DB64BC-0584-4169-B40B-A384FD25F727}" type="slidenum">
              <a:rPr lang="en-US" smtClean="0"/>
              <a:pPr/>
              <a:t>‹#›</a:t>
            </a:fld>
            <a:endParaRPr lang="en-US"/>
          </a:p>
        </p:txBody>
      </p:sp>
    </p:spTree>
    <p:extLst>
      <p:ext uri="{BB962C8B-B14F-4D97-AF65-F5344CB8AC3E}">
        <p14:creationId xmlns:p14="http://schemas.microsoft.com/office/powerpoint/2010/main" val="42471091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182880"/>
            <a:ext cx="10972800" cy="914400"/>
          </a:xfrm>
        </p:spPr>
        <p:txBody>
          <a:bodyPr anchor="b">
            <a:normAutofit/>
          </a:bodyPr>
          <a:lstStyle>
            <a:lvl1pPr algn="ctr">
              <a:defRPr sz="3600" b="0"/>
            </a:lvl1pPr>
          </a:lstStyle>
          <a:p>
            <a:r>
              <a:rPr lang="en-US" dirty="0"/>
              <a:t>Click to edit Master title style</a:t>
            </a:r>
          </a:p>
        </p:txBody>
      </p:sp>
      <p:sp>
        <p:nvSpPr>
          <p:cNvPr id="3" name="Content Placeholder 2"/>
          <p:cNvSpPr>
            <a:spLocks noGrp="1"/>
          </p:cNvSpPr>
          <p:nvPr>
            <p:ph idx="1"/>
          </p:nvPr>
        </p:nvSpPr>
        <p:spPr>
          <a:xfrm>
            <a:off x="4766733" y="1447800"/>
            <a:ext cx="6815667" cy="46783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06296DA3-355D-4205-A8FE-CC73B70FC064}" type="datetimeFigureOut">
              <a:rPr lang="en-US" smtClean="0"/>
              <a:pPr/>
              <a:t>7/17/2025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DB64BC-0584-4169-B40B-A384FD25F727}" type="slidenum">
              <a:rPr lang="en-US" smtClean="0"/>
              <a:pPr/>
              <a:t>‹#›</a:t>
            </a:fld>
            <a:endParaRPr lang="en-US"/>
          </a:p>
        </p:txBody>
      </p:sp>
    </p:spTree>
    <p:extLst>
      <p:ext uri="{BB962C8B-B14F-4D97-AF65-F5344CB8AC3E}">
        <p14:creationId xmlns:p14="http://schemas.microsoft.com/office/powerpoint/2010/main" val="27829210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1419225"/>
            <a:ext cx="7315200" cy="33083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6296DA3-355D-4205-A8FE-CC73B70FC064}" type="datetimeFigureOut">
              <a:rPr lang="en-US" smtClean="0"/>
              <a:pPr/>
              <a:t>7/17/2025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DB64BC-0584-4169-B40B-A384FD25F727}" type="slidenum">
              <a:rPr lang="en-US" smtClean="0"/>
              <a:pPr/>
              <a:t>‹#›</a:t>
            </a:fld>
            <a:endParaRPr lang="en-US"/>
          </a:p>
        </p:txBody>
      </p:sp>
    </p:spTree>
    <p:extLst>
      <p:ext uri="{BB962C8B-B14F-4D97-AF65-F5344CB8AC3E}">
        <p14:creationId xmlns:p14="http://schemas.microsoft.com/office/powerpoint/2010/main" val="31315605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609600" y="1554480"/>
            <a:ext cx="10972800" cy="4255770"/>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06296DA3-355D-4205-A8FE-CC73B70FC064}" type="datetimeFigureOut">
              <a:rPr lang="en-US" smtClean="0"/>
              <a:pPr/>
              <a:t>7/17/2025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DB64BC-0584-4169-B40B-A384FD25F727}" type="slidenum">
              <a:rPr lang="en-US" smtClean="0"/>
              <a:pPr/>
              <a:t>‹#›</a:t>
            </a:fld>
            <a:endParaRPr lang="en-US"/>
          </a:p>
        </p:txBody>
      </p:sp>
    </p:spTree>
    <p:extLst>
      <p:ext uri="{BB962C8B-B14F-4D97-AF65-F5344CB8AC3E}">
        <p14:creationId xmlns:p14="http://schemas.microsoft.com/office/powerpoint/2010/main" val="1541565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1323975"/>
            <a:ext cx="2743200" cy="4802188"/>
          </a:xfrm>
        </p:spPr>
        <p:txBody>
          <a:bodyPr vert="eaVert"/>
          <a:lstStyle>
            <a:lvl1pPr>
              <a:defRPr>
                <a:solidFill>
                  <a:schemeClr val="tx1"/>
                </a:solidFill>
              </a:defRPr>
            </a:lvl1pPr>
          </a:lstStyle>
          <a:p>
            <a:r>
              <a:rPr lang="en-US" dirty="0"/>
              <a:t>Click to edit Master title style</a:t>
            </a:r>
          </a:p>
        </p:txBody>
      </p:sp>
      <p:sp>
        <p:nvSpPr>
          <p:cNvPr id="3" name="Vertical Text Placeholder 2"/>
          <p:cNvSpPr>
            <a:spLocks noGrp="1"/>
          </p:cNvSpPr>
          <p:nvPr>
            <p:ph type="body" orient="vert" idx="1"/>
          </p:nvPr>
        </p:nvSpPr>
        <p:spPr>
          <a:xfrm>
            <a:off x="609600" y="1323975"/>
            <a:ext cx="8026400" cy="480218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06296DA3-355D-4205-A8FE-CC73B70FC064}" type="datetimeFigureOut">
              <a:rPr lang="en-US" smtClean="0"/>
              <a:pPr/>
              <a:t>7/17/2025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DB64BC-0584-4169-B40B-A384FD25F727}" type="slidenum">
              <a:rPr lang="en-US" smtClean="0"/>
              <a:pPr/>
              <a:t>‹#›</a:t>
            </a:fld>
            <a:endParaRPr lang="en-US"/>
          </a:p>
        </p:txBody>
      </p:sp>
    </p:spTree>
    <p:extLst>
      <p:ext uri="{BB962C8B-B14F-4D97-AF65-F5344CB8AC3E}">
        <p14:creationId xmlns:p14="http://schemas.microsoft.com/office/powerpoint/2010/main" val="10195081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lvl1pPr>
              <a:defRPr>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06296DA3-355D-4205-A8FE-CC73B70FC064}" type="datetimeFigureOut">
              <a:rPr lang="en-US" smtClean="0"/>
              <a:pPr/>
              <a:t>7/17/2025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DB64BC-0584-4169-B40B-A384FD25F727}" type="slidenum">
              <a:rPr lang="en-US" smtClean="0"/>
              <a:pPr/>
              <a:t>‹#›</a:t>
            </a:fld>
            <a:endParaRPr lang="en-US"/>
          </a:p>
        </p:txBody>
      </p:sp>
    </p:spTree>
    <p:extLst>
      <p:ext uri="{BB962C8B-B14F-4D97-AF65-F5344CB8AC3E}">
        <p14:creationId xmlns:p14="http://schemas.microsoft.com/office/powerpoint/2010/main" val="22533600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82880"/>
            <a:ext cx="10972800" cy="914400"/>
          </a:xfrm>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609600" y="1554482"/>
            <a:ext cx="10972800" cy="4525963"/>
          </a:xfrm>
        </p:spPr>
        <p:txBody>
          <a:bodyPr/>
          <a:lstStyle>
            <a:lvl1pPr marL="342900" indent="-342900">
              <a:buClr>
                <a:schemeClr val="tx2"/>
              </a:buClr>
              <a:buFont typeface="Arial" pitchFamily="34" charset="0"/>
              <a:buChar char="•"/>
              <a:defRPr/>
            </a:lvl1pPr>
            <a:lvl2pPr marL="742950" indent="-285750">
              <a:buClr>
                <a:schemeClr val="tx2"/>
              </a:buClr>
              <a:buFont typeface="Arial" pitchFamily="34" charset="0"/>
              <a:buChar char="–"/>
              <a:defRPr/>
            </a:lvl2pPr>
            <a:lvl3pPr marL="1143000" indent="-223838">
              <a:buClr>
                <a:schemeClr val="tx2"/>
              </a:buClr>
              <a:buFont typeface="Wingdings" pitchFamily="2" charset="2"/>
              <a:buChar char="§"/>
              <a:defRPr/>
            </a:lvl3pPr>
            <a:lvl4pPr marL="1428750" indent="-228600">
              <a:buClr>
                <a:schemeClr val="tx2"/>
              </a:buClr>
              <a:buFont typeface="Wingdings" pitchFamily="2" charset="2"/>
              <a:buChar char="v"/>
              <a:defRPr/>
            </a:lvl4pPr>
            <a:lvl5pPr marL="1714500" indent="-228600">
              <a:buClr>
                <a:schemeClr val="tx2"/>
              </a:buClr>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06296DA3-355D-4205-A8FE-CC73B70FC064}" type="datetimeFigureOut">
              <a:rPr lang="en-US" smtClean="0"/>
              <a:pPr/>
              <a:t>7/17/2025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DB64BC-0584-4169-B40B-A384FD25F727}" type="slidenum">
              <a:rPr lang="en-US" smtClean="0"/>
              <a:pPr/>
              <a:t>‹#›</a:t>
            </a:fld>
            <a:endParaRPr lang="en-US"/>
          </a:p>
        </p:txBody>
      </p:sp>
    </p:spTree>
    <p:extLst>
      <p:ext uri="{BB962C8B-B14F-4D97-AF65-F5344CB8AC3E}">
        <p14:creationId xmlns:p14="http://schemas.microsoft.com/office/powerpoint/2010/main" val="42355996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normAutofit/>
          </a:bodyPr>
          <a:lstStyle>
            <a:lvl1pPr algn="l">
              <a:defRPr sz="3600" b="0" cap="all">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06296DA3-355D-4205-A8FE-CC73B70FC064}" type="datetimeFigureOut">
              <a:rPr lang="en-US" smtClean="0"/>
              <a:pPr/>
              <a:t>7/17/2025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DB64BC-0584-4169-B40B-A384FD25F727}" type="slidenum">
              <a:rPr lang="en-US" smtClean="0"/>
              <a:pPr/>
              <a:t>‹#›</a:t>
            </a:fld>
            <a:endParaRPr lang="en-US"/>
          </a:p>
        </p:txBody>
      </p:sp>
    </p:spTree>
    <p:extLst>
      <p:ext uri="{BB962C8B-B14F-4D97-AF65-F5344CB8AC3E}">
        <p14:creationId xmlns:p14="http://schemas.microsoft.com/office/powerpoint/2010/main" val="37192941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6296DA3-355D-4205-A8FE-CC73B70FC064}" type="datetimeFigureOut">
              <a:rPr lang="en-US" smtClean="0"/>
              <a:pPr/>
              <a:t>7/17/2025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DB64BC-0584-4169-B40B-A384FD25F727}" type="slidenum">
              <a:rPr lang="en-US" smtClean="0"/>
              <a:pPr/>
              <a:t>‹#›</a:t>
            </a:fld>
            <a:endParaRPr lang="en-US"/>
          </a:p>
        </p:txBody>
      </p:sp>
    </p:spTree>
    <p:extLst>
      <p:ext uri="{BB962C8B-B14F-4D97-AF65-F5344CB8AC3E}">
        <p14:creationId xmlns:p14="http://schemas.microsoft.com/office/powerpoint/2010/main" val="38319573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266AA-3042-4FFA-BD67-AFF43287A76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28F31B2-4F71-465F-B5D1-D98FC4F0BF8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E9F5516-D141-4EEF-AF13-FFDAA07175B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EE65F2F-FE5E-4147-955A-73042CBFCF02}"/>
              </a:ext>
            </a:extLst>
          </p:cNvPr>
          <p:cNvSpPr>
            <a:spLocks noGrp="1"/>
          </p:cNvSpPr>
          <p:nvPr>
            <p:ph type="dt" sz="half" idx="10"/>
          </p:nvPr>
        </p:nvSpPr>
        <p:spPr/>
        <p:txBody>
          <a:bodyPr/>
          <a:lstStyle/>
          <a:p>
            <a:fld id="{A3B8E483-E71A-4E95-A880-3B3A53B9DF9E}" type="datetimeFigureOut">
              <a:rPr lang="en-US" smtClean="0"/>
              <a:t>7/17/2025</a:t>
            </a:fld>
            <a:endParaRPr lang="en-US"/>
          </a:p>
        </p:txBody>
      </p:sp>
      <p:sp>
        <p:nvSpPr>
          <p:cNvPr id="6" name="Footer Placeholder 5">
            <a:extLst>
              <a:ext uri="{FF2B5EF4-FFF2-40B4-BE49-F238E27FC236}">
                <a16:creationId xmlns:a16="http://schemas.microsoft.com/office/drawing/2014/main" id="{DA4C4489-92BA-4611-A726-AFE1311D6C7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1B4EA81-A7F0-4524-8575-3BD5FDB3E536}"/>
              </a:ext>
            </a:extLst>
          </p:cNvPr>
          <p:cNvSpPr>
            <a:spLocks noGrp="1"/>
          </p:cNvSpPr>
          <p:nvPr>
            <p:ph type="sldNum" sz="quarter" idx="12"/>
          </p:nvPr>
        </p:nvSpPr>
        <p:spPr>
          <a:xfrm>
            <a:off x="8610600" y="6356350"/>
            <a:ext cx="2743200" cy="365125"/>
          </a:xfrm>
          <a:prstGeom prst="rect">
            <a:avLst/>
          </a:prstGeom>
        </p:spPr>
        <p:txBody>
          <a:bodyPr/>
          <a:lstStyle/>
          <a:p>
            <a:fld id="{BBE5E0D1-3128-4EDA-9E08-2FBF2C521AA0}" type="slidenum">
              <a:rPr lang="en-US" smtClean="0"/>
              <a:t>‹#›</a:t>
            </a:fld>
            <a:endParaRPr lang="en-US"/>
          </a:p>
        </p:txBody>
      </p:sp>
    </p:spTree>
    <p:extLst>
      <p:ext uri="{BB962C8B-B14F-4D97-AF65-F5344CB8AC3E}">
        <p14:creationId xmlns:p14="http://schemas.microsoft.com/office/powerpoint/2010/main" val="25319078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6296DA3-355D-4205-A8FE-CC73B70FC064}" type="datetimeFigureOut">
              <a:rPr lang="en-US" smtClean="0"/>
              <a:pPr/>
              <a:t>7/17/2025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3DB64BC-0584-4169-B40B-A384FD25F727}" type="slidenum">
              <a:rPr lang="en-US" smtClean="0"/>
              <a:pPr/>
              <a:t>‹#›</a:t>
            </a:fld>
            <a:endParaRPr lang="en-US"/>
          </a:p>
        </p:txBody>
      </p:sp>
    </p:spTree>
    <p:extLst>
      <p:ext uri="{BB962C8B-B14F-4D97-AF65-F5344CB8AC3E}">
        <p14:creationId xmlns:p14="http://schemas.microsoft.com/office/powerpoint/2010/main" val="21469095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6296DA3-355D-4205-A8FE-CC73B70FC064}" type="datetimeFigureOut">
              <a:rPr lang="en-US" smtClean="0"/>
              <a:pPr/>
              <a:t>7/17/2025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3DB64BC-0584-4169-B40B-A384FD25F727}" type="slidenum">
              <a:rPr lang="en-US" smtClean="0"/>
              <a:pPr/>
              <a:t>‹#›</a:t>
            </a:fld>
            <a:endParaRPr lang="en-US"/>
          </a:p>
        </p:txBody>
      </p:sp>
    </p:spTree>
    <p:extLst>
      <p:ext uri="{BB962C8B-B14F-4D97-AF65-F5344CB8AC3E}">
        <p14:creationId xmlns:p14="http://schemas.microsoft.com/office/powerpoint/2010/main" val="9685062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296DA3-355D-4205-A8FE-CC73B70FC064}" type="datetimeFigureOut">
              <a:rPr lang="en-US" smtClean="0"/>
              <a:pPr/>
              <a:t>7/17/2025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3DB64BC-0584-4169-B40B-A384FD25F727}" type="slidenum">
              <a:rPr lang="en-US" smtClean="0"/>
              <a:pPr/>
              <a:t>‹#›</a:t>
            </a:fld>
            <a:endParaRPr lang="en-US"/>
          </a:p>
        </p:txBody>
      </p:sp>
    </p:spTree>
    <p:extLst>
      <p:ext uri="{BB962C8B-B14F-4D97-AF65-F5344CB8AC3E}">
        <p14:creationId xmlns:p14="http://schemas.microsoft.com/office/powerpoint/2010/main" val="2448330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182880"/>
            <a:ext cx="10972800" cy="914400"/>
          </a:xfrm>
        </p:spPr>
        <p:txBody>
          <a:bodyPr anchor="b">
            <a:normAutofit/>
          </a:bodyPr>
          <a:lstStyle>
            <a:lvl1pPr algn="ctr">
              <a:defRPr sz="3600" b="0"/>
            </a:lvl1pPr>
          </a:lstStyle>
          <a:p>
            <a:r>
              <a:rPr lang="en-US" dirty="0"/>
              <a:t>Click to edit Master title style</a:t>
            </a:r>
          </a:p>
        </p:txBody>
      </p:sp>
      <p:sp>
        <p:nvSpPr>
          <p:cNvPr id="3" name="Content Placeholder 2"/>
          <p:cNvSpPr>
            <a:spLocks noGrp="1"/>
          </p:cNvSpPr>
          <p:nvPr>
            <p:ph idx="1"/>
          </p:nvPr>
        </p:nvSpPr>
        <p:spPr>
          <a:xfrm>
            <a:off x="4766733" y="1447800"/>
            <a:ext cx="6815667" cy="46783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06296DA3-355D-4205-A8FE-CC73B70FC064}" type="datetimeFigureOut">
              <a:rPr lang="en-US" smtClean="0"/>
              <a:pPr/>
              <a:t>7/17/2025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DB64BC-0584-4169-B40B-A384FD25F727}" type="slidenum">
              <a:rPr lang="en-US" smtClean="0"/>
              <a:pPr/>
              <a:t>‹#›</a:t>
            </a:fld>
            <a:endParaRPr lang="en-US"/>
          </a:p>
        </p:txBody>
      </p:sp>
    </p:spTree>
    <p:extLst>
      <p:ext uri="{BB962C8B-B14F-4D97-AF65-F5344CB8AC3E}">
        <p14:creationId xmlns:p14="http://schemas.microsoft.com/office/powerpoint/2010/main" val="3885265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1419225"/>
            <a:ext cx="7315200" cy="33083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6296DA3-355D-4205-A8FE-CC73B70FC064}" type="datetimeFigureOut">
              <a:rPr lang="en-US" smtClean="0"/>
              <a:pPr/>
              <a:t>7/17/2025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DB64BC-0584-4169-B40B-A384FD25F727}" type="slidenum">
              <a:rPr lang="en-US" smtClean="0"/>
              <a:pPr/>
              <a:t>‹#›</a:t>
            </a:fld>
            <a:endParaRPr lang="en-US"/>
          </a:p>
        </p:txBody>
      </p:sp>
    </p:spTree>
    <p:extLst>
      <p:ext uri="{BB962C8B-B14F-4D97-AF65-F5344CB8AC3E}">
        <p14:creationId xmlns:p14="http://schemas.microsoft.com/office/powerpoint/2010/main" val="15643231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609600" y="1554480"/>
            <a:ext cx="10972800" cy="4255770"/>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06296DA3-355D-4205-A8FE-CC73B70FC064}" type="datetimeFigureOut">
              <a:rPr lang="en-US" smtClean="0"/>
              <a:pPr/>
              <a:t>7/17/2025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DB64BC-0584-4169-B40B-A384FD25F727}" type="slidenum">
              <a:rPr lang="en-US" smtClean="0"/>
              <a:pPr/>
              <a:t>‹#›</a:t>
            </a:fld>
            <a:endParaRPr lang="en-US"/>
          </a:p>
        </p:txBody>
      </p:sp>
    </p:spTree>
    <p:extLst>
      <p:ext uri="{BB962C8B-B14F-4D97-AF65-F5344CB8AC3E}">
        <p14:creationId xmlns:p14="http://schemas.microsoft.com/office/powerpoint/2010/main" val="19373132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1323975"/>
            <a:ext cx="2743200" cy="4802188"/>
          </a:xfrm>
        </p:spPr>
        <p:txBody>
          <a:bodyPr vert="eaVert"/>
          <a:lstStyle>
            <a:lvl1pPr>
              <a:defRPr>
                <a:solidFill>
                  <a:schemeClr val="tx1"/>
                </a:solidFill>
              </a:defRPr>
            </a:lvl1pPr>
          </a:lstStyle>
          <a:p>
            <a:r>
              <a:rPr lang="en-US" dirty="0"/>
              <a:t>Click to edit Master title style</a:t>
            </a:r>
          </a:p>
        </p:txBody>
      </p:sp>
      <p:sp>
        <p:nvSpPr>
          <p:cNvPr id="3" name="Vertical Text Placeholder 2"/>
          <p:cNvSpPr>
            <a:spLocks noGrp="1"/>
          </p:cNvSpPr>
          <p:nvPr>
            <p:ph type="body" orient="vert" idx="1"/>
          </p:nvPr>
        </p:nvSpPr>
        <p:spPr>
          <a:xfrm>
            <a:off x="609600" y="1323975"/>
            <a:ext cx="8026400" cy="480218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06296DA3-355D-4205-A8FE-CC73B70FC064}" type="datetimeFigureOut">
              <a:rPr lang="en-US" smtClean="0"/>
              <a:pPr/>
              <a:t>7/17/2025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DB64BC-0584-4169-B40B-A384FD25F727}" type="slidenum">
              <a:rPr lang="en-US" smtClean="0"/>
              <a:pPr/>
              <a:t>‹#›</a:t>
            </a:fld>
            <a:endParaRPr lang="en-US"/>
          </a:p>
        </p:txBody>
      </p:sp>
    </p:spTree>
    <p:extLst>
      <p:ext uri="{BB962C8B-B14F-4D97-AF65-F5344CB8AC3E}">
        <p14:creationId xmlns:p14="http://schemas.microsoft.com/office/powerpoint/2010/main" val="6081761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lvl1pPr>
              <a:defRPr>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06296DA3-355D-4205-A8FE-CC73B70FC064}" type="datetimeFigureOut">
              <a:rPr lang="en-US" smtClean="0"/>
              <a:pPr/>
              <a:t>7/17/2025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DB64BC-0584-4169-B40B-A384FD25F727}" type="slidenum">
              <a:rPr lang="en-US" smtClean="0"/>
              <a:pPr/>
              <a:t>‹#›</a:t>
            </a:fld>
            <a:endParaRPr lang="en-US"/>
          </a:p>
        </p:txBody>
      </p:sp>
    </p:spTree>
    <p:extLst>
      <p:ext uri="{BB962C8B-B14F-4D97-AF65-F5344CB8AC3E}">
        <p14:creationId xmlns:p14="http://schemas.microsoft.com/office/powerpoint/2010/main" val="7053395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82880"/>
            <a:ext cx="10972800" cy="914400"/>
          </a:xfrm>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609600" y="1554481"/>
            <a:ext cx="10972800" cy="4525963"/>
          </a:xfrm>
        </p:spPr>
        <p:txBody>
          <a:bodyPr/>
          <a:lstStyle>
            <a:lvl1pPr marL="342900" indent="-342900">
              <a:buClr>
                <a:schemeClr val="tx2"/>
              </a:buClr>
              <a:buFont typeface="Arial" pitchFamily="34" charset="0"/>
              <a:buChar char="•"/>
              <a:defRPr/>
            </a:lvl1pPr>
            <a:lvl2pPr marL="742950" indent="-285750">
              <a:buClr>
                <a:schemeClr val="tx2"/>
              </a:buClr>
              <a:buFont typeface="Arial" pitchFamily="34" charset="0"/>
              <a:buChar char="–"/>
              <a:defRPr/>
            </a:lvl2pPr>
            <a:lvl3pPr marL="1143000" indent="-223838">
              <a:buClr>
                <a:schemeClr val="tx2"/>
              </a:buClr>
              <a:buFont typeface="Wingdings" pitchFamily="2" charset="2"/>
              <a:buChar char="§"/>
              <a:defRPr/>
            </a:lvl3pPr>
            <a:lvl4pPr marL="1428750" indent="-228600">
              <a:buClr>
                <a:schemeClr val="tx2"/>
              </a:buClr>
              <a:buFont typeface="Wingdings" pitchFamily="2" charset="2"/>
              <a:buChar char="v"/>
              <a:defRPr/>
            </a:lvl4pPr>
            <a:lvl5pPr marL="1714500" indent="-228600">
              <a:buClr>
                <a:schemeClr val="tx2"/>
              </a:buClr>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06296DA3-355D-4205-A8FE-CC73B70FC064}" type="datetimeFigureOut">
              <a:rPr lang="en-US" smtClean="0"/>
              <a:pPr/>
              <a:t>7/17/2025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DB64BC-0584-4169-B40B-A384FD25F727}" type="slidenum">
              <a:rPr lang="en-US" smtClean="0"/>
              <a:pPr/>
              <a:t>‹#›</a:t>
            </a:fld>
            <a:endParaRPr lang="en-US"/>
          </a:p>
        </p:txBody>
      </p:sp>
    </p:spTree>
    <p:extLst>
      <p:ext uri="{BB962C8B-B14F-4D97-AF65-F5344CB8AC3E}">
        <p14:creationId xmlns:p14="http://schemas.microsoft.com/office/powerpoint/2010/main" val="18031725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normAutofit/>
          </a:bodyPr>
          <a:lstStyle>
            <a:lvl1pPr algn="l">
              <a:defRPr sz="3600" b="0" cap="all">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06296DA3-355D-4205-A8FE-CC73B70FC064}" type="datetimeFigureOut">
              <a:rPr lang="en-US" smtClean="0"/>
              <a:pPr/>
              <a:t>7/17/2025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DB64BC-0584-4169-B40B-A384FD25F727}" type="slidenum">
              <a:rPr lang="en-US" smtClean="0"/>
              <a:pPr/>
              <a:t>‹#›</a:t>
            </a:fld>
            <a:endParaRPr lang="en-US"/>
          </a:p>
        </p:txBody>
      </p:sp>
    </p:spTree>
    <p:extLst>
      <p:ext uri="{BB962C8B-B14F-4D97-AF65-F5344CB8AC3E}">
        <p14:creationId xmlns:p14="http://schemas.microsoft.com/office/powerpoint/2010/main" val="2285304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E1C49-DEBE-470B-93D2-199DEA5D398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8FFB9F7-157B-4865-B2C3-5783E40C23B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3CA1629-F1B4-402E-9F41-50AF7B09B35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B1311B-59D4-4494-8F3C-096DF3B196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E56238F-0545-46F9-8205-FF3CB892D3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545F15E-0EE7-42CB-9EE0-5DCF874994D0}"/>
              </a:ext>
            </a:extLst>
          </p:cNvPr>
          <p:cNvSpPr>
            <a:spLocks noGrp="1"/>
          </p:cNvSpPr>
          <p:nvPr>
            <p:ph type="dt" sz="half" idx="10"/>
          </p:nvPr>
        </p:nvSpPr>
        <p:spPr/>
        <p:txBody>
          <a:bodyPr/>
          <a:lstStyle/>
          <a:p>
            <a:fld id="{A3B8E483-E71A-4E95-A880-3B3A53B9DF9E}" type="datetimeFigureOut">
              <a:rPr lang="en-US" smtClean="0"/>
              <a:t>7/17/2025</a:t>
            </a:fld>
            <a:endParaRPr lang="en-US"/>
          </a:p>
        </p:txBody>
      </p:sp>
      <p:sp>
        <p:nvSpPr>
          <p:cNvPr id="8" name="Footer Placeholder 7">
            <a:extLst>
              <a:ext uri="{FF2B5EF4-FFF2-40B4-BE49-F238E27FC236}">
                <a16:creationId xmlns:a16="http://schemas.microsoft.com/office/drawing/2014/main" id="{41C1504F-9FD0-433A-A751-2882CBF5613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6DF75D3-0A68-4FBE-B5D4-B9946EB39934}"/>
              </a:ext>
            </a:extLst>
          </p:cNvPr>
          <p:cNvSpPr>
            <a:spLocks noGrp="1"/>
          </p:cNvSpPr>
          <p:nvPr>
            <p:ph type="sldNum" sz="quarter" idx="12"/>
          </p:nvPr>
        </p:nvSpPr>
        <p:spPr>
          <a:xfrm>
            <a:off x="8610600" y="6356350"/>
            <a:ext cx="2743200" cy="365125"/>
          </a:xfrm>
          <a:prstGeom prst="rect">
            <a:avLst/>
          </a:prstGeom>
        </p:spPr>
        <p:txBody>
          <a:bodyPr/>
          <a:lstStyle/>
          <a:p>
            <a:fld id="{BBE5E0D1-3128-4EDA-9E08-2FBF2C521AA0}" type="slidenum">
              <a:rPr lang="en-US" smtClean="0"/>
              <a:t>‹#›</a:t>
            </a:fld>
            <a:endParaRPr lang="en-US"/>
          </a:p>
        </p:txBody>
      </p:sp>
    </p:spTree>
    <p:extLst>
      <p:ext uri="{BB962C8B-B14F-4D97-AF65-F5344CB8AC3E}">
        <p14:creationId xmlns:p14="http://schemas.microsoft.com/office/powerpoint/2010/main" val="25476689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6296DA3-355D-4205-A8FE-CC73B70FC064}" type="datetimeFigureOut">
              <a:rPr lang="en-US" smtClean="0"/>
              <a:pPr/>
              <a:t>7/17/2025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DB64BC-0584-4169-B40B-A384FD25F727}" type="slidenum">
              <a:rPr lang="en-US" smtClean="0"/>
              <a:pPr/>
              <a:t>‹#›</a:t>
            </a:fld>
            <a:endParaRPr lang="en-US"/>
          </a:p>
        </p:txBody>
      </p:sp>
    </p:spTree>
    <p:extLst>
      <p:ext uri="{BB962C8B-B14F-4D97-AF65-F5344CB8AC3E}">
        <p14:creationId xmlns:p14="http://schemas.microsoft.com/office/powerpoint/2010/main" val="341860078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6296DA3-355D-4205-A8FE-CC73B70FC064}" type="datetimeFigureOut">
              <a:rPr lang="en-US" smtClean="0"/>
              <a:pPr/>
              <a:t>7/17/2025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3DB64BC-0584-4169-B40B-A384FD25F727}" type="slidenum">
              <a:rPr lang="en-US" smtClean="0"/>
              <a:pPr/>
              <a:t>‹#›</a:t>
            </a:fld>
            <a:endParaRPr lang="en-US"/>
          </a:p>
        </p:txBody>
      </p:sp>
    </p:spTree>
    <p:extLst>
      <p:ext uri="{BB962C8B-B14F-4D97-AF65-F5344CB8AC3E}">
        <p14:creationId xmlns:p14="http://schemas.microsoft.com/office/powerpoint/2010/main" val="178090622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6296DA3-355D-4205-A8FE-CC73B70FC064}" type="datetimeFigureOut">
              <a:rPr lang="en-US" smtClean="0"/>
              <a:pPr/>
              <a:t>7/17/2025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3DB64BC-0584-4169-B40B-A384FD25F727}" type="slidenum">
              <a:rPr lang="en-US" smtClean="0"/>
              <a:pPr/>
              <a:t>‹#›</a:t>
            </a:fld>
            <a:endParaRPr lang="en-US"/>
          </a:p>
        </p:txBody>
      </p:sp>
    </p:spTree>
    <p:extLst>
      <p:ext uri="{BB962C8B-B14F-4D97-AF65-F5344CB8AC3E}">
        <p14:creationId xmlns:p14="http://schemas.microsoft.com/office/powerpoint/2010/main" val="192905721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296DA3-355D-4205-A8FE-CC73B70FC064}" type="datetimeFigureOut">
              <a:rPr lang="en-US" smtClean="0"/>
              <a:pPr/>
              <a:t>7/17/2025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3DB64BC-0584-4169-B40B-A384FD25F727}" type="slidenum">
              <a:rPr lang="en-US" smtClean="0"/>
              <a:pPr/>
              <a:t>‹#›</a:t>
            </a:fld>
            <a:endParaRPr lang="en-US"/>
          </a:p>
        </p:txBody>
      </p:sp>
    </p:spTree>
    <p:extLst>
      <p:ext uri="{BB962C8B-B14F-4D97-AF65-F5344CB8AC3E}">
        <p14:creationId xmlns:p14="http://schemas.microsoft.com/office/powerpoint/2010/main" val="145962091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182880"/>
            <a:ext cx="10972800" cy="914400"/>
          </a:xfrm>
        </p:spPr>
        <p:txBody>
          <a:bodyPr anchor="b">
            <a:normAutofit/>
          </a:bodyPr>
          <a:lstStyle>
            <a:lvl1pPr algn="ctr">
              <a:defRPr sz="3600" b="0"/>
            </a:lvl1pPr>
          </a:lstStyle>
          <a:p>
            <a:r>
              <a:rPr lang="en-US" dirty="0"/>
              <a:t>Click to edit Master title style</a:t>
            </a:r>
          </a:p>
        </p:txBody>
      </p:sp>
      <p:sp>
        <p:nvSpPr>
          <p:cNvPr id="3" name="Content Placeholder 2"/>
          <p:cNvSpPr>
            <a:spLocks noGrp="1"/>
          </p:cNvSpPr>
          <p:nvPr>
            <p:ph idx="1"/>
          </p:nvPr>
        </p:nvSpPr>
        <p:spPr>
          <a:xfrm>
            <a:off x="4766733" y="1447800"/>
            <a:ext cx="6815667" cy="46783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06296DA3-355D-4205-A8FE-CC73B70FC064}" type="datetimeFigureOut">
              <a:rPr lang="en-US" smtClean="0"/>
              <a:pPr/>
              <a:t>7/17/2025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DB64BC-0584-4169-B40B-A384FD25F727}" type="slidenum">
              <a:rPr lang="en-US" smtClean="0"/>
              <a:pPr/>
              <a:t>‹#›</a:t>
            </a:fld>
            <a:endParaRPr lang="en-US"/>
          </a:p>
        </p:txBody>
      </p:sp>
    </p:spTree>
    <p:extLst>
      <p:ext uri="{BB962C8B-B14F-4D97-AF65-F5344CB8AC3E}">
        <p14:creationId xmlns:p14="http://schemas.microsoft.com/office/powerpoint/2010/main" val="41012138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1419225"/>
            <a:ext cx="7315200" cy="33083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6296DA3-355D-4205-A8FE-CC73B70FC064}" type="datetimeFigureOut">
              <a:rPr lang="en-US" smtClean="0"/>
              <a:pPr/>
              <a:t>7/17/2025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DB64BC-0584-4169-B40B-A384FD25F727}" type="slidenum">
              <a:rPr lang="en-US" smtClean="0"/>
              <a:pPr/>
              <a:t>‹#›</a:t>
            </a:fld>
            <a:endParaRPr lang="en-US"/>
          </a:p>
        </p:txBody>
      </p:sp>
    </p:spTree>
    <p:extLst>
      <p:ext uri="{BB962C8B-B14F-4D97-AF65-F5344CB8AC3E}">
        <p14:creationId xmlns:p14="http://schemas.microsoft.com/office/powerpoint/2010/main" val="274272682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609600" y="1554480"/>
            <a:ext cx="10972800" cy="4255770"/>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06296DA3-355D-4205-A8FE-CC73B70FC064}" type="datetimeFigureOut">
              <a:rPr lang="en-US" smtClean="0"/>
              <a:pPr/>
              <a:t>7/17/2025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DB64BC-0584-4169-B40B-A384FD25F727}" type="slidenum">
              <a:rPr lang="en-US" smtClean="0"/>
              <a:pPr/>
              <a:t>‹#›</a:t>
            </a:fld>
            <a:endParaRPr lang="en-US"/>
          </a:p>
        </p:txBody>
      </p:sp>
    </p:spTree>
    <p:extLst>
      <p:ext uri="{BB962C8B-B14F-4D97-AF65-F5344CB8AC3E}">
        <p14:creationId xmlns:p14="http://schemas.microsoft.com/office/powerpoint/2010/main" val="58578647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1323975"/>
            <a:ext cx="2743200" cy="4802188"/>
          </a:xfrm>
        </p:spPr>
        <p:txBody>
          <a:bodyPr vert="eaVert"/>
          <a:lstStyle>
            <a:lvl1pPr>
              <a:defRPr>
                <a:solidFill>
                  <a:schemeClr val="tx1"/>
                </a:solidFill>
              </a:defRPr>
            </a:lvl1pPr>
          </a:lstStyle>
          <a:p>
            <a:r>
              <a:rPr lang="en-US" dirty="0"/>
              <a:t>Click to edit Master title style</a:t>
            </a:r>
          </a:p>
        </p:txBody>
      </p:sp>
      <p:sp>
        <p:nvSpPr>
          <p:cNvPr id="3" name="Vertical Text Placeholder 2"/>
          <p:cNvSpPr>
            <a:spLocks noGrp="1"/>
          </p:cNvSpPr>
          <p:nvPr>
            <p:ph type="body" orient="vert" idx="1"/>
          </p:nvPr>
        </p:nvSpPr>
        <p:spPr>
          <a:xfrm>
            <a:off x="609600" y="1323975"/>
            <a:ext cx="8026400" cy="480218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06296DA3-355D-4205-A8FE-CC73B70FC064}" type="datetimeFigureOut">
              <a:rPr lang="en-US" smtClean="0"/>
              <a:pPr/>
              <a:t>7/17/2025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DB64BC-0584-4169-B40B-A384FD25F727}" type="slidenum">
              <a:rPr lang="en-US" smtClean="0"/>
              <a:pPr/>
              <a:t>‹#›</a:t>
            </a:fld>
            <a:endParaRPr lang="en-US"/>
          </a:p>
        </p:txBody>
      </p:sp>
    </p:spTree>
    <p:extLst>
      <p:ext uri="{BB962C8B-B14F-4D97-AF65-F5344CB8AC3E}">
        <p14:creationId xmlns:p14="http://schemas.microsoft.com/office/powerpoint/2010/main" val="231650385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lvl1pPr>
              <a:defRPr>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4A3125FF-7853-4007-A5A1-024910EF2092}" type="datetime1">
              <a:rPr lang="en-US" smtClean="0"/>
              <a:t>7/17/2025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DB64BC-0584-4169-B40B-A384FD25F727}" type="slidenum">
              <a:rPr lang="en-US" smtClean="0"/>
              <a:pPr/>
              <a:t>‹#›</a:t>
            </a:fld>
            <a:endParaRPr lang="en-US"/>
          </a:p>
        </p:txBody>
      </p:sp>
    </p:spTree>
    <p:extLst>
      <p:ext uri="{BB962C8B-B14F-4D97-AF65-F5344CB8AC3E}">
        <p14:creationId xmlns:p14="http://schemas.microsoft.com/office/powerpoint/2010/main" val="162889321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82880"/>
            <a:ext cx="10972800" cy="914400"/>
          </a:xfrm>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609600" y="1554482"/>
            <a:ext cx="10972800" cy="4525963"/>
          </a:xfrm>
        </p:spPr>
        <p:txBody>
          <a:bodyPr/>
          <a:lstStyle>
            <a:lvl1pPr marL="342900" indent="-342900">
              <a:buClr>
                <a:schemeClr val="tx2"/>
              </a:buClr>
              <a:buFont typeface="Arial" pitchFamily="34" charset="0"/>
              <a:buChar char="•"/>
              <a:defRPr/>
            </a:lvl1pPr>
            <a:lvl2pPr marL="742950" indent="-285750">
              <a:buClr>
                <a:schemeClr val="tx2"/>
              </a:buClr>
              <a:buFont typeface="Arial" pitchFamily="34" charset="0"/>
              <a:buChar char="–"/>
              <a:defRPr/>
            </a:lvl2pPr>
            <a:lvl3pPr marL="1143000" indent="-223838">
              <a:buClr>
                <a:schemeClr val="tx2"/>
              </a:buClr>
              <a:buFont typeface="Wingdings" pitchFamily="2" charset="2"/>
              <a:buChar char="§"/>
              <a:defRPr/>
            </a:lvl3pPr>
            <a:lvl4pPr marL="1428750" indent="-228600">
              <a:buClr>
                <a:schemeClr val="tx2"/>
              </a:buClr>
              <a:buFont typeface="Wingdings" pitchFamily="2" charset="2"/>
              <a:buChar char="v"/>
              <a:defRPr/>
            </a:lvl4pPr>
            <a:lvl5pPr marL="1714500" indent="-228600">
              <a:buClr>
                <a:schemeClr val="tx2"/>
              </a:buClr>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208887C-DCD8-4020-A902-25999DAB7D9F}" type="datetime1">
              <a:rPr lang="en-US" smtClean="0"/>
              <a:t>7/17/2025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DB64BC-0584-4169-B40B-A384FD25F727}" type="slidenum">
              <a:rPr lang="en-US" smtClean="0"/>
              <a:pPr/>
              <a:t>‹#›</a:t>
            </a:fld>
            <a:endParaRPr lang="en-US"/>
          </a:p>
        </p:txBody>
      </p:sp>
    </p:spTree>
    <p:extLst>
      <p:ext uri="{BB962C8B-B14F-4D97-AF65-F5344CB8AC3E}">
        <p14:creationId xmlns:p14="http://schemas.microsoft.com/office/powerpoint/2010/main" val="42702655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3E2B9-F5B5-40CD-AE35-AD55B7C0946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28C3D99-8223-43DA-91DC-A1B626BCDF92}"/>
              </a:ext>
            </a:extLst>
          </p:cNvPr>
          <p:cNvSpPr>
            <a:spLocks noGrp="1"/>
          </p:cNvSpPr>
          <p:nvPr>
            <p:ph type="dt" sz="half" idx="10"/>
          </p:nvPr>
        </p:nvSpPr>
        <p:spPr/>
        <p:txBody>
          <a:bodyPr/>
          <a:lstStyle/>
          <a:p>
            <a:fld id="{A3B8E483-E71A-4E95-A880-3B3A53B9DF9E}" type="datetimeFigureOut">
              <a:rPr lang="en-US" smtClean="0"/>
              <a:t>7/17/2025</a:t>
            </a:fld>
            <a:endParaRPr lang="en-US"/>
          </a:p>
        </p:txBody>
      </p:sp>
      <p:sp>
        <p:nvSpPr>
          <p:cNvPr id="4" name="Footer Placeholder 3">
            <a:extLst>
              <a:ext uri="{FF2B5EF4-FFF2-40B4-BE49-F238E27FC236}">
                <a16:creationId xmlns:a16="http://schemas.microsoft.com/office/drawing/2014/main" id="{7518B522-25E6-4E0C-8EED-D1C55B782A2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25205A3-455E-429E-806E-9AF16516CAA9}"/>
              </a:ext>
            </a:extLst>
          </p:cNvPr>
          <p:cNvSpPr>
            <a:spLocks noGrp="1"/>
          </p:cNvSpPr>
          <p:nvPr>
            <p:ph type="sldNum" sz="quarter" idx="12"/>
          </p:nvPr>
        </p:nvSpPr>
        <p:spPr>
          <a:xfrm>
            <a:off x="8610600" y="6356350"/>
            <a:ext cx="2743200" cy="365125"/>
          </a:xfrm>
          <a:prstGeom prst="rect">
            <a:avLst/>
          </a:prstGeom>
        </p:spPr>
        <p:txBody>
          <a:bodyPr/>
          <a:lstStyle/>
          <a:p>
            <a:fld id="{BBE5E0D1-3128-4EDA-9E08-2FBF2C521AA0}" type="slidenum">
              <a:rPr lang="en-US" smtClean="0"/>
              <a:t>‹#›</a:t>
            </a:fld>
            <a:endParaRPr lang="en-US"/>
          </a:p>
        </p:txBody>
      </p:sp>
    </p:spTree>
    <p:extLst>
      <p:ext uri="{BB962C8B-B14F-4D97-AF65-F5344CB8AC3E}">
        <p14:creationId xmlns:p14="http://schemas.microsoft.com/office/powerpoint/2010/main" val="367209419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normAutofit/>
          </a:bodyPr>
          <a:lstStyle>
            <a:lvl1pPr algn="l">
              <a:defRPr sz="3600" b="0" cap="all">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457872B6-B518-48AC-A8B9-F32F87CA1AB3}" type="datetime1">
              <a:rPr lang="en-US" smtClean="0"/>
              <a:t>7/17/2025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DB64BC-0584-4169-B40B-A384FD25F727}" type="slidenum">
              <a:rPr lang="en-US" smtClean="0"/>
              <a:pPr/>
              <a:t>‹#›</a:t>
            </a:fld>
            <a:endParaRPr lang="en-US"/>
          </a:p>
        </p:txBody>
      </p:sp>
    </p:spTree>
    <p:extLst>
      <p:ext uri="{BB962C8B-B14F-4D97-AF65-F5344CB8AC3E}">
        <p14:creationId xmlns:p14="http://schemas.microsoft.com/office/powerpoint/2010/main" val="230887442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93740BE-DFBD-4D5E-A9C9-93AF7C54640A}" type="datetime1">
              <a:rPr lang="en-US" smtClean="0"/>
              <a:t>7/17/2025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DB64BC-0584-4169-B40B-A384FD25F727}" type="slidenum">
              <a:rPr lang="en-US" smtClean="0"/>
              <a:pPr/>
              <a:t>‹#›</a:t>
            </a:fld>
            <a:endParaRPr lang="en-US"/>
          </a:p>
        </p:txBody>
      </p:sp>
    </p:spTree>
    <p:extLst>
      <p:ext uri="{BB962C8B-B14F-4D97-AF65-F5344CB8AC3E}">
        <p14:creationId xmlns:p14="http://schemas.microsoft.com/office/powerpoint/2010/main" val="18440998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71D8868-A562-4C12-9814-C3472D1B4B7B}" type="datetime1">
              <a:rPr lang="en-US" smtClean="0"/>
              <a:t>7/17/2025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3DB64BC-0584-4169-B40B-A384FD25F727}" type="slidenum">
              <a:rPr lang="en-US" smtClean="0"/>
              <a:pPr/>
              <a:t>‹#›</a:t>
            </a:fld>
            <a:endParaRPr lang="en-US"/>
          </a:p>
        </p:txBody>
      </p:sp>
    </p:spTree>
    <p:extLst>
      <p:ext uri="{BB962C8B-B14F-4D97-AF65-F5344CB8AC3E}">
        <p14:creationId xmlns:p14="http://schemas.microsoft.com/office/powerpoint/2010/main" val="62841232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D560D1-92CE-4CDC-931E-0031EFD6654D}" type="datetime1">
              <a:rPr lang="en-US" smtClean="0"/>
              <a:t>7/17/2025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3DB64BC-0584-4169-B40B-A384FD25F727}" type="slidenum">
              <a:rPr lang="en-US" smtClean="0"/>
              <a:pPr/>
              <a:t>‹#›</a:t>
            </a:fld>
            <a:endParaRPr lang="en-US"/>
          </a:p>
        </p:txBody>
      </p:sp>
    </p:spTree>
    <p:extLst>
      <p:ext uri="{BB962C8B-B14F-4D97-AF65-F5344CB8AC3E}">
        <p14:creationId xmlns:p14="http://schemas.microsoft.com/office/powerpoint/2010/main" val="3141493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5C9E02-DCEC-41B9-B89E-38A2FF080445}" type="datetime1">
              <a:rPr lang="en-US" smtClean="0"/>
              <a:t>7/17/2025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3DB64BC-0584-4169-B40B-A384FD25F727}" type="slidenum">
              <a:rPr lang="en-US" smtClean="0"/>
              <a:pPr/>
              <a:t>‹#›</a:t>
            </a:fld>
            <a:endParaRPr lang="en-US"/>
          </a:p>
        </p:txBody>
      </p:sp>
    </p:spTree>
    <p:extLst>
      <p:ext uri="{BB962C8B-B14F-4D97-AF65-F5344CB8AC3E}">
        <p14:creationId xmlns:p14="http://schemas.microsoft.com/office/powerpoint/2010/main" val="385007759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182880"/>
            <a:ext cx="10972800" cy="914400"/>
          </a:xfrm>
        </p:spPr>
        <p:txBody>
          <a:bodyPr anchor="b">
            <a:normAutofit/>
          </a:bodyPr>
          <a:lstStyle>
            <a:lvl1pPr algn="ctr">
              <a:defRPr sz="3600" b="0"/>
            </a:lvl1pPr>
          </a:lstStyle>
          <a:p>
            <a:r>
              <a:rPr lang="en-US" dirty="0"/>
              <a:t>Click to edit Master title style</a:t>
            </a:r>
          </a:p>
        </p:txBody>
      </p:sp>
      <p:sp>
        <p:nvSpPr>
          <p:cNvPr id="3" name="Content Placeholder 2"/>
          <p:cNvSpPr>
            <a:spLocks noGrp="1"/>
          </p:cNvSpPr>
          <p:nvPr>
            <p:ph idx="1"/>
          </p:nvPr>
        </p:nvSpPr>
        <p:spPr>
          <a:xfrm>
            <a:off x="4766733" y="1447800"/>
            <a:ext cx="6815667" cy="46783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7AE771BF-47C6-418C-9000-1ACE1B16C78A}" type="datetime1">
              <a:rPr lang="en-US" smtClean="0"/>
              <a:t>7/17/2025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DB64BC-0584-4169-B40B-A384FD25F727}" type="slidenum">
              <a:rPr lang="en-US" smtClean="0"/>
              <a:pPr/>
              <a:t>‹#›</a:t>
            </a:fld>
            <a:endParaRPr lang="en-US"/>
          </a:p>
        </p:txBody>
      </p:sp>
    </p:spTree>
    <p:extLst>
      <p:ext uri="{BB962C8B-B14F-4D97-AF65-F5344CB8AC3E}">
        <p14:creationId xmlns:p14="http://schemas.microsoft.com/office/powerpoint/2010/main" val="36526838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1419225"/>
            <a:ext cx="7315200" cy="33083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8E0F0A0-CA7B-44AC-B1A6-C5218958AFF7}" type="datetime1">
              <a:rPr lang="en-US" smtClean="0"/>
              <a:t>7/17/2025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DB64BC-0584-4169-B40B-A384FD25F727}" type="slidenum">
              <a:rPr lang="en-US" smtClean="0"/>
              <a:pPr/>
              <a:t>‹#›</a:t>
            </a:fld>
            <a:endParaRPr lang="en-US"/>
          </a:p>
        </p:txBody>
      </p:sp>
    </p:spTree>
    <p:extLst>
      <p:ext uri="{BB962C8B-B14F-4D97-AF65-F5344CB8AC3E}">
        <p14:creationId xmlns:p14="http://schemas.microsoft.com/office/powerpoint/2010/main" val="228330578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609600" y="1554480"/>
            <a:ext cx="10972800" cy="4255770"/>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F08DDC8-1687-46E5-930F-F31703A1BF72}" type="datetime1">
              <a:rPr lang="en-US" smtClean="0"/>
              <a:t>7/17/2025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DB64BC-0584-4169-B40B-A384FD25F727}" type="slidenum">
              <a:rPr lang="en-US" smtClean="0"/>
              <a:pPr/>
              <a:t>‹#›</a:t>
            </a:fld>
            <a:endParaRPr lang="en-US"/>
          </a:p>
        </p:txBody>
      </p:sp>
    </p:spTree>
    <p:extLst>
      <p:ext uri="{BB962C8B-B14F-4D97-AF65-F5344CB8AC3E}">
        <p14:creationId xmlns:p14="http://schemas.microsoft.com/office/powerpoint/2010/main" val="412023891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1323975"/>
            <a:ext cx="2743200" cy="4802188"/>
          </a:xfrm>
        </p:spPr>
        <p:txBody>
          <a:bodyPr vert="eaVert"/>
          <a:lstStyle>
            <a:lvl1pPr>
              <a:defRPr>
                <a:solidFill>
                  <a:schemeClr val="tx1"/>
                </a:solidFill>
              </a:defRPr>
            </a:lvl1pPr>
          </a:lstStyle>
          <a:p>
            <a:r>
              <a:rPr lang="en-US" dirty="0"/>
              <a:t>Click to edit Master title style</a:t>
            </a:r>
          </a:p>
        </p:txBody>
      </p:sp>
      <p:sp>
        <p:nvSpPr>
          <p:cNvPr id="3" name="Vertical Text Placeholder 2"/>
          <p:cNvSpPr>
            <a:spLocks noGrp="1"/>
          </p:cNvSpPr>
          <p:nvPr>
            <p:ph type="body" orient="vert" idx="1"/>
          </p:nvPr>
        </p:nvSpPr>
        <p:spPr>
          <a:xfrm>
            <a:off x="609600" y="1323975"/>
            <a:ext cx="8026400" cy="480218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1FEEEEA-2348-472E-A28C-7B6B874AA950}" type="datetime1">
              <a:rPr lang="en-US" smtClean="0"/>
              <a:t>7/17/2025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DB64BC-0584-4169-B40B-A384FD25F727}" type="slidenum">
              <a:rPr lang="en-US" smtClean="0"/>
              <a:pPr/>
              <a:t>‹#›</a:t>
            </a:fld>
            <a:endParaRPr lang="en-US"/>
          </a:p>
        </p:txBody>
      </p:sp>
    </p:spTree>
    <p:extLst>
      <p:ext uri="{BB962C8B-B14F-4D97-AF65-F5344CB8AC3E}">
        <p14:creationId xmlns:p14="http://schemas.microsoft.com/office/powerpoint/2010/main" val="40421626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2CC2A24-68C1-4126-BAF5-67FB491F13DF}"/>
              </a:ext>
            </a:extLst>
          </p:cNvPr>
          <p:cNvSpPr>
            <a:spLocks noGrp="1"/>
          </p:cNvSpPr>
          <p:nvPr>
            <p:ph type="dt" sz="half" idx="10"/>
          </p:nvPr>
        </p:nvSpPr>
        <p:spPr/>
        <p:txBody>
          <a:bodyPr/>
          <a:lstStyle/>
          <a:p>
            <a:fld id="{A3B8E483-E71A-4E95-A880-3B3A53B9DF9E}" type="datetimeFigureOut">
              <a:rPr lang="en-US" smtClean="0"/>
              <a:t>7/17/2025</a:t>
            </a:fld>
            <a:endParaRPr lang="en-US"/>
          </a:p>
        </p:txBody>
      </p:sp>
      <p:sp>
        <p:nvSpPr>
          <p:cNvPr id="3" name="Footer Placeholder 2">
            <a:extLst>
              <a:ext uri="{FF2B5EF4-FFF2-40B4-BE49-F238E27FC236}">
                <a16:creationId xmlns:a16="http://schemas.microsoft.com/office/drawing/2014/main" id="{6ED25E6C-EB9E-4807-8315-88AF300819C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3C9C6A7-202A-4A46-97A2-4FE85B6CCF7F}"/>
              </a:ext>
            </a:extLst>
          </p:cNvPr>
          <p:cNvSpPr>
            <a:spLocks noGrp="1"/>
          </p:cNvSpPr>
          <p:nvPr>
            <p:ph type="sldNum" sz="quarter" idx="12"/>
          </p:nvPr>
        </p:nvSpPr>
        <p:spPr>
          <a:xfrm>
            <a:off x="8610600" y="6356350"/>
            <a:ext cx="2743200" cy="365125"/>
          </a:xfrm>
          <a:prstGeom prst="rect">
            <a:avLst/>
          </a:prstGeom>
        </p:spPr>
        <p:txBody>
          <a:bodyPr/>
          <a:lstStyle/>
          <a:p>
            <a:fld id="{BBE5E0D1-3128-4EDA-9E08-2FBF2C521AA0}" type="slidenum">
              <a:rPr lang="en-US" smtClean="0"/>
              <a:t>‹#›</a:t>
            </a:fld>
            <a:endParaRPr lang="en-US"/>
          </a:p>
        </p:txBody>
      </p:sp>
    </p:spTree>
    <p:extLst>
      <p:ext uri="{BB962C8B-B14F-4D97-AF65-F5344CB8AC3E}">
        <p14:creationId xmlns:p14="http://schemas.microsoft.com/office/powerpoint/2010/main" val="31897188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2AEC0-5D23-46C8-9EEC-DDF280DDC9B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E42D892-AD52-417F-AA25-481CA0AF2C3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142513-3D8B-4DC0-8256-F0ED0C9219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EE6195-6AC6-4570-9A58-7BBB3F13C888}"/>
              </a:ext>
            </a:extLst>
          </p:cNvPr>
          <p:cNvSpPr>
            <a:spLocks noGrp="1"/>
          </p:cNvSpPr>
          <p:nvPr>
            <p:ph type="dt" sz="half" idx="10"/>
          </p:nvPr>
        </p:nvSpPr>
        <p:spPr/>
        <p:txBody>
          <a:bodyPr/>
          <a:lstStyle/>
          <a:p>
            <a:fld id="{A3B8E483-E71A-4E95-A880-3B3A53B9DF9E}" type="datetimeFigureOut">
              <a:rPr lang="en-US" smtClean="0"/>
              <a:t>7/17/2025</a:t>
            </a:fld>
            <a:endParaRPr lang="en-US"/>
          </a:p>
        </p:txBody>
      </p:sp>
      <p:sp>
        <p:nvSpPr>
          <p:cNvPr id="6" name="Footer Placeholder 5">
            <a:extLst>
              <a:ext uri="{FF2B5EF4-FFF2-40B4-BE49-F238E27FC236}">
                <a16:creationId xmlns:a16="http://schemas.microsoft.com/office/drawing/2014/main" id="{B50DFA21-FF6B-4399-8164-440645A426E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AEB6F99-94BD-4992-9C67-3993A5C16607}"/>
              </a:ext>
            </a:extLst>
          </p:cNvPr>
          <p:cNvSpPr>
            <a:spLocks noGrp="1"/>
          </p:cNvSpPr>
          <p:nvPr>
            <p:ph type="sldNum" sz="quarter" idx="12"/>
          </p:nvPr>
        </p:nvSpPr>
        <p:spPr>
          <a:xfrm>
            <a:off x="8610600" y="6356350"/>
            <a:ext cx="2743200" cy="365125"/>
          </a:xfrm>
          <a:prstGeom prst="rect">
            <a:avLst/>
          </a:prstGeom>
        </p:spPr>
        <p:txBody>
          <a:bodyPr/>
          <a:lstStyle/>
          <a:p>
            <a:fld id="{BBE5E0D1-3128-4EDA-9E08-2FBF2C521AA0}" type="slidenum">
              <a:rPr lang="en-US" smtClean="0"/>
              <a:t>‹#›</a:t>
            </a:fld>
            <a:endParaRPr lang="en-US"/>
          </a:p>
        </p:txBody>
      </p:sp>
    </p:spTree>
    <p:extLst>
      <p:ext uri="{BB962C8B-B14F-4D97-AF65-F5344CB8AC3E}">
        <p14:creationId xmlns:p14="http://schemas.microsoft.com/office/powerpoint/2010/main" val="6632709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94581-0ACD-4773-8F1E-B86805596FD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05A642C-4042-4D26-B958-43C55C3696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2ADFD91-7A79-4EBD-922C-8F29BB3960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18B408-923A-43CC-8440-2ECCBC29981D}"/>
              </a:ext>
            </a:extLst>
          </p:cNvPr>
          <p:cNvSpPr>
            <a:spLocks noGrp="1"/>
          </p:cNvSpPr>
          <p:nvPr>
            <p:ph type="dt" sz="half" idx="10"/>
          </p:nvPr>
        </p:nvSpPr>
        <p:spPr/>
        <p:txBody>
          <a:bodyPr/>
          <a:lstStyle/>
          <a:p>
            <a:fld id="{A3B8E483-E71A-4E95-A880-3B3A53B9DF9E}" type="datetimeFigureOut">
              <a:rPr lang="en-US" smtClean="0"/>
              <a:t>7/17/2025</a:t>
            </a:fld>
            <a:endParaRPr lang="en-US"/>
          </a:p>
        </p:txBody>
      </p:sp>
      <p:sp>
        <p:nvSpPr>
          <p:cNvPr id="6" name="Footer Placeholder 5">
            <a:extLst>
              <a:ext uri="{FF2B5EF4-FFF2-40B4-BE49-F238E27FC236}">
                <a16:creationId xmlns:a16="http://schemas.microsoft.com/office/drawing/2014/main" id="{E9B5CC38-3A3D-446F-8263-572AD90AB7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0EFB39E-4DA2-4C93-A9E8-3567EC48EBAF}"/>
              </a:ext>
            </a:extLst>
          </p:cNvPr>
          <p:cNvSpPr>
            <a:spLocks noGrp="1"/>
          </p:cNvSpPr>
          <p:nvPr>
            <p:ph type="sldNum" sz="quarter" idx="12"/>
          </p:nvPr>
        </p:nvSpPr>
        <p:spPr>
          <a:xfrm>
            <a:off x="8610600" y="6356350"/>
            <a:ext cx="2743200" cy="365125"/>
          </a:xfrm>
          <a:prstGeom prst="rect">
            <a:avLst/>
          </a:prstGeom>
        </p:spPr>
        <p:txBody>
          <a:bodyPr/>
          <a:lstStyle/>
          <a:p>
            <a:fld id="{BBE5E0D1-3128-4EDA-9E08-2FBF2C521AA0}" type="slidenum">
              <a:rPr lang="en-US" smtClean="0"/>
              <a:t>‹#›</a:t>
            </a:fld>
            <a:endParaRPr lang="en-US"/>
          </a:p>
        </p:txBody>
      </p:sp>
    </p:spTree>
    <p:extLst>
      <p:ext uri="{BB962C8B-B14F-4D97-AF65-F5344CB8AC3E}">
        <p14:creationId xmlns:p14="http://schemas.microsoft.com/office/powerpoint/2010/main" val="12926052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5.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6.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5.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6.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image" Target="../media/image5.pn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ACB87D6-DDCE-45C4-8C2A-876A72F1BB33}"/>
              </a:ext>
            </a:extLst>
          </p:cNvPr>
          <p:cNvSpPr>
            <a:spLocks noGrp="1"/>
          </p:cNvSpPr>
          <p:nvPr>
            <p:ph type="body" idx="1"/>
          </p:nvPr>
        </p:nvSpPr>
        <p:spPr>
          <a:xfrm>
            <a:off x="838200" y="1825625"/>
            <a:ext cx="10515600" cy="377398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726886-67C6-4747-AB23-BC0549580D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8E483-E71A-4E95-A880-3B3A53B9DF9E}" type="datetimeFigureOut">
              <a:rPr lang="en-US" smtClean="0"/>
              <a:t>7/17/2025</a:t>
            </a:fld>
            <a:endParaRPr lang="en-US"/>
          </a:p>
        </p:txBody>
      </p:sp>
      <p:pic>
        <p:nvPicPr>
          <p:cNvPr id="7" name="Picture 6">
            <a:extLst>
              <a:ext uri="{FF2B5EF4-FFF2-40B4-BE49-F238E27FC236}">
                <a16:creationId xmlns:a16="http://schemas.microsoft.com/office/drawing/2014/main" id="{6AF2D8E9-FE75-478A-A261-18985B9A7B94}"/>
              </a:ext>
            </a:extLst>
          </p:cNvPr>
          <p:cNvPicPr>
            <a:picLocks noChangeAspect="1"/>
          </p:cNvPicPr>
          <p:nvPr userDrawn="1"/>
        </p:nvPicPr>
        <p:blipFill>
          <a:blip r:embed="rId15"/>
          <a:stretch>
            <a:fillRect/>
          </a:stretch>
        </p:blipFill>
        <p:spPr>
          <a:xfrm>
            <a:off x="0" y="0"/>
            <a:ext cx="12192000" cy="1284971"/>
          </a:xfrm>
          <a:prstGeom prst="rect">
            <a:avLst/>
          </a:prstGeom>
        </p:spPr>
      </p:pic>
      <p:pic>
        <p:nvPicPr>
          <p:cNvPr id="8" name="Picture 7">
            <a:extLst>
              <a:ext uri="{FF2B5EF4-FFF2-40B4-BE49-F238E27FC236}">
                <a16:creationId xmlns:a16="http://schemas.microsoft.com/office/drawing/2014/main" id="{FADAA0E3-EBD3-4A69-8BDF-3A23787CE7D6}"/>
              </a:ext>
            </a:extLst>
          </p:cNvPr>
          <p:cNvPicPr>
            <a:picLocks noChangeAspect="1"/>
          </p:cNvPicPr>
          <p:nvPr userDrawn="1"/>
        </p:nvPicPr>
        <p:blipFill>
          <a:blip r:embed="rId16"/>
          <a:stretch>
            <a:fillRect/>
          </a:stretch>
        </p:blipFill>
        <p:spPr>
          <a:xfrm>
            <a:off x="6439475" y="5923843"/>
            <a:ext cx="3255411" cy="664522"/>
          </a:xfrm>
          <a:prstGeom prst="rect">
            <a:avLst/>
          </a:prstGeom>
        </p:spPr>
      </p:pic>
      <p:pic>
        <p:nvPicPr>
          <p:cNvPr id="9" name="Picture 8">
            <a:extLst>
              <a:ext uri="{FF2B5EF4-FFF2-40B4-BE49-F238E27FC236}">
                <a16:creationId xmlns:a16="http://schemas.microsoft.com/office/drawing/2014/main" id="{A7E1B3A7-8D96-4049-87CC-C71F67830E19}"/>
              </a:ext>
            </a:extLst>
          </p:cNvPr>
          <p:cNvPicPr>
            <a:picLocks noChangeAspect="1"/>
          </p:cNvPicPr>
          <p:nvPr userDrawn="1"/>
        </p:nvPicPr>
        <p:blipFill>
          <a:blip r:embed="rId17"/>
          <a:stretch>
            <a:fillRect/>
          </a:stretch>
        </p:blipFill>
        <p:spPr>
          <a:xfrm>
            <a:off x="9944715" y="5760462"/>
            <a:ext cx="871804" cy="871804"/>
          </a:xfrm>
          <a:prstGeom prst="rect">
            <a:avLst/>
          </a:prstGeom>
        </p:spPr>
      </p:pic>
      <p:pic>
        <p:nvPicPr>
          <p:cNvPr id="10" name="Picture 9">
            <a:extLst>
              <a:ext uri="{FF2B5EF4-FFF2-40B4-BE49-F238E27FC236}">
                <a16:creationId xmlns:a16="http://schemas.microsoft.com/office/drawing/2014/main" id="{CD5C76E6-B73E-4E38-85D0-D0217116EB9E}"/>
              </a:ext>
            </a:extLst>
          </p:cNvPr>
          <p:cNvPicPr>
            <a:picLocks noChangeAspect="1"/>
          </p:cNvPicPr>
          <p:nvPr userDrawn="1"/>
        </p:nvPicPr>
        <p:blipFill>
          <a:blip r:embed="rId18"/>
          <a:stretch>
            <a:fillRect/>
          </a:stretch>
        </p:blipFill>
        <p:spPr>
          <a:xfrm>
            <a:off x="11066348" y="5760462"/>
            <a:ext cx="792549" cy="829128"/>
          </a:xfrm>
          <a:prstGeom prst="rect">
            <a:avLst/>
          </a:prstGeom>
        </p:spPr>
      </p:pic>
    </p:spTree>
    <p:extLst>
      <p:ext uri="{BB962C8B-B14F-4D97-AF65-F5344CB8AC3E}">
        <p14:creationId xmlns:p14="http://schemas.microsoft.com/office/powerpoint/2010/main" val="3168637298"/>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75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3" y="675"/>
            <a:ext cx="12192000" cy="1188720"/>
          </a:xfrm>
          <a:prstGeom prst="rect">
            <a:avLst/>
          </a:prstGeom>
          <a:solidFill>
            <a:srgbClr val="2055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n>
                <a:noFill/>
              </a:ln>
              <a:solidFill>
                <a:srgbClr val="719501"/>
              </a:solidFill>
            </a:endParaRPr>
          </a:p>
        </p:txBody>
      </p:sp>
      <p:sp>
        <p:nvSpPr>
          <p:cNvPr id="2" name="Title Placeholder 1"/>
          <p:cNvSpPr>
            <a:spLocks noGrp="1"/>
          </p:cNvSpPr>
          <p:nvPr>
            <p:ph type="title"/>
          </p:nvPr>
        </p:nvSpPr>
        <p:spPr>
          <a:xfrm>
            <a:off x="609600" y="182881"/>
            <a:ext cx="10972800" cy="91475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554480"/>
            <a:ext cx="10972800" cy="45720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296DA3-355D-4205-A8FE-CC73B70FC064}" type="datetimeFigureOut">
              <a:rPr lang="en-US" smtClean="0"/>
              <a:pPr/>
              <a:t>7/17/2025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DB64BC-0584-4169-B40B-A384FD25F727}" type="slidenum">
              <a:rPr lang="en-US" smtClean="0"/>
              <a:pPr/>
              <a:t>‹#›</a:t>
            </a:fld>
            <a:endParaRPr lang="en-US"/>
          </a:p>
        </p:txBody>
      </p:sp>
      <p:pic>
        <p:nvPicPr>
          <p:cNvPr id="8" name="Picture 2" descr="Z:\ G R A P H I C  E L E M E N T S\Logos\DHHS\GIF PNG files\DHHS logo black.png"/>
          <p:cNvPicPr>
            <a:picLocks noChangeAspect="1" noChangeArrowheads="1"/>
          </p:cNvPicPr>
          <p:nvPr userDrawn="1"/>
        </p:nvPicPr>
        <p:blipFill>
          <a:blip r:embed="rId13" cstate="print"/>
          <a:srcRect/>
          <a:stretch>
            <a:fillRect/>
          </a:stretch>
        </p:blipFill>
        <p:spPr bwMode="auto">
          <a:xfrm>
            <a:off x="7416800" y="5744870"/>
            <a:ext cx="1097280" cy="845747"/>
          </a:xfrm>
          <a:prstGeom prst="rect">
            <a:avLst/>
          </a:prstGeom>
          <a:noFill/>
        </p:spPr>
      </p:pic>
      <p:pic>
        <p:nvPicPr>
          <p:cNvPr id="9" name="Picture 2" descr="Z:\ G R A P H I C  E L E M E N T S\Logos\niddk\2013\NIH_NIDDK_Master_Logo\NIH_NIDDK_Master_Logo_2Color copy.png"/>
          <p:cNvPicPr>
            <a:picLocks noChangeAspect="1" noChangeArrowheads="1"/>
          </p:cNvPicPr>
          <p:nvPr userDrawn="1"/>
        </p:nvPicPr>
        <p:blipFill>
          <a:blip r:embed="rId14" cstate="print"/>
          <a:srcRect/>
          <a:stretch>
            <a:fillRect/>
          </a:stretch>
        </p:blipFill>
        <p:spPr bwMode="auto">
          <a:xfrm>
            <a:off x="8737600" y="5891008"/>
            <a:ext cx="3048000" cy="509792"/>
          </a:xfrm>
          <a:prstGeom prst="rect">
            <a:avLst/>
          </a:prstGeom>
          <a:noFill/>
        </p:spPr>
      </p:pic>
    </p:spTree>
    <p:extLst>
      <p:ext uri="{BB962C8B-B14F-4D97-AF65-F5344CB8AC3E}">
        <p14:creationId xmlns:p14="http://schemas.microsoft.com/office/powerpoint/2010/main" val="2463536898"/>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ctr" defTabSz="914400" rtl="0" eaLnBrk="1" latinLnBrk="0" hangingPunct="1">
        <a:spcBef>
          <a:spcPct val="0"/>
        </a:spcBef>
        <a:buNone/>
        <a:defRPr sz="36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Wingdings" pitchFamily="2" charset="2"/>
        <a:buChar char="§"/>
        <a:defRPr sz="2000" kern="1200">
          <a:solidFill>
            <a:schemeClr val="tx1"/>
          </a:solidFill>
          <a:latin typeface="+mn-lt"/>
          <a:ea typeface="+mn-ea"/>
          <a:cs typeface="+mn-cs"/>
        </a:defRPr>
      </a:lvl3pPr>
      <a:lvl4pPr marL="1428750" indent="-228600" algn="l" defTabSz="914400" rtl="0" eaLnBrk="1" latinLnBrk="0" hangingPunct="1">
        <a:spcBef>
          <a:spcPct val="20000"/>
        </a:spcBef>
        <a:buSzPct val="85000"/>
        <a:buFont typeface="Wingdings" pitchFamily="2" charset="2"/>
        <a:buChar char="v"/>
        <a:defRPr sz="1800" kern="1200">
          <a:solidFill>
            <a:schemeClr val="tx1"/>
          </a:solidFill>
          <a:latin typeface="+mn-lt"/>
          <a:ea typeface="+mn-ea"/>
          <a:cs typeface="+mn-cs"/>
        </a:defRPr>
      </a:lvl4pPr>
      <a:lvl5pPr marL="17145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3" y="675"/>
            <a:ext cx="12192000" cy="1188720"/>
          </a:xfrm>
          <a:prstGeom prst="rect">
            <a:avLst/>
          </a:prstGeom>
          <a:solidFill>
            <a:srgbClr val="2055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n>
                <a:noFill/>
              </a:ln>
              <a:solidFill>
                <a:srgbClr val="719501"/>
              </a:solidFill>
            </a:endParaRPr>
          </a:p>
        </p:txBody>
      </p:sp>
      <p:sp>
        <p:nvSpPr>
          <p:cNvPr id="2" name="Title Placeholder 1"/>
          <p:cNvSpPr>
            <a:spLocks noGrp="1"/>
          </p:cNvSpPr>
          <p:nvPr>
            <p:ph type="title"/>
          </p:nvPr>
        </p:nvSpPr>
        <p:spPr>
          <a:xfrm>
            <a:off x="609600" y="182883"/>
            <a:ext cx="10972800" cy="91475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554480"/>
            <a:ext cx="10972800" cy="45720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296DA3-355D-4205-A8FE-CC73B70FC064}" type="datetimeFigureOut">
              <a:rPr lang="en-US" smtClean="0"/>
              <a:pPr/>
              <a:t>7/17/2025</a:t>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DB64BC-0584-4169-B40B-A384FD25F727}" type="slidenum">
              <a:rPr lang="en-US" smtClean="0"/>
              <a:pPr/>
              <a:t>‹#›</a:t>
            </a:fld>
            <a:endParaRPr lang="en-US"/>
          </a:p>
        </p:txBody>
      </p:sp>
      <p:pic>
        <p:nvPicPr>
          <p:cNvPr id="11" name="Picture 2" descr="Z:\ G R A P H I C  E L E M E N T S\Logos\DHHS\GIF PNG files\DHHS logo black.png">
            <a:extLst>
              <a:ext uri="{FF2B5EF4-FFF2-40B4-BE49-F238E27FC236}">
                <a16:creationId xmlns:a16="http://schemas.microsoft.com/office/drawing/2014/main" id="{21470569-A73E-465D-A858-18491C049A4B}"/>
              </a:ext>
            </a:extLst>
          </p:cNvPr>
          <p:cNvPicPr>
            <a:picLocks noChangeAspect="1" noChangeArrowheads="1"/>
          </p:cNvPicPr>
          <p:nvPr userDrawn="1"/>
        </p:nvPicPr>
        <p:blipFill>
          <a:blip r:embed="rId13" cstate="print"/>
          <a:srcRect/>
          <a:stretch>
            <a:fillRect/>
          </a:stretch>
        </p:blipFill>
        <p:spPr bwMode="auto">
          <a:xfrm>
            <a:off x="8559800" y="5744871"/>
            <a:ext cx="822960" cy="845747"/>
          </a:xfrm>
          <a:prstGeom prst="rect">
            <a:avLst/>
          </a:prstGeom>
          <a:noFill/>
        </p:spPr>
      </p:pic>
      <p:pic>
        <p:nvPicPr>
          <p:cNvPr id="12" name="Picture 2" descr="Z:\ G R A P H I C  E L E M E N T S\Logos\niddk\2013\NIH_NIDDK_Master_Logo\NIH_NIDDK_Master_Logo_2Color copy.png">
            <a:extLst>
              <a:ext uri="{FF2B5EF4-FFF2-40B4-BE49-F238E27FC236}">
                <a16:creationId xmlns:a16="http://schemas.microsoft.com/office/drawing/2014/main" id="{75D19FBD-7BFB-4F8D-A8DC-45F8CF9DCBE4}"/>
              </a:ext>
            </a:extLst>
          </p:cNvPr>
          <p:cNvPicPr>
            <a:picLocks noChangeAspect="1" noChangeArrowheads="1"/>
          </p:cNvPicPr>
          <p:nvPr userDrawn="1"/>
        </p:nvPicPr>
        <p:blipFill>
          <a:blip r:embed="rId14" cstate="print"/>
          <a:srcRect/>
          <a:stretch>
            <a:fillRect/>
          </a:stretch>
        </p:blipFill>
        <p:spPr bwMode="auto">
          <a:xfrm>
            <a:off x="9550400" y="5891008"/>
            <a:ext cx="2286000" cy="509792"/>
          </a:xfrm>
          <a:prstGeom prst="rect">
            <a:avLst/>
          </a:prstGeom>
          <a:noFill/>
        </p:spPr>
      </p:pic>
    </p:spTree>
    <p:extLst>
      <p:ext uri="{BB962C8B-B14F-4D97-AF65-F5344CB8AC3E}">
        <p14:creationId xmlns:p14="http://schemas.microsoft.com/office/powerpoint/2010/main" val="1442334242"/>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ctr" defTabSz="914400" rtl="0" eaLnBrk="1" latinLnBrk="0" hangingPunct="1">
        <a:spcBef>
          <a:spcPct val="0"/>
        </a:spcBef>
        <a:buNone/>
        <a:defRPr sz="36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Wingdings" pitchFamily="2" charset="2"/>
        <a:buChar char="§"/>
        <a:defRPr sz="2000" kern="1200">
          <a:solidFill>
            <a:schemeClr val="tx1"/>
          </a:solidFill>
          <a:latin typeface="+mn-lt"/>
          <a:ea typeface="+mn-ea"/>
          <a:cs typeface="+mn-cs"/>
        </a:defRPr>
      </a:lvl3pPr>
      <a:lvl4pPr marL="1428750" indent="-228600" algn="l" defTabSz="914400" rtl="0" eaLnBrk="1" latinLnBrk="0" hangingPunct="1">
        <a:spcBef>
          <a:spcPct val="20000"/>
        </a:spcBef>
        <a:buSzPct val="85000"/>
        <a:buFont typeface="Wingdings" pitchFamily="2" charset="2"/>
        <a:buChar char="v"/>
        <a:defRPr sz="1800" kern="1200">
          <a:solidFill>
            <a:schemeClr val="tx1"/>
          </a:solidFill>
          <a:latin typeface="+mn-lt"/>
          <a:ea typeface="+mn-ea"/>
          <a:cs typeface="+mn-cs"/>
        </a:defRPr>
      </a:lvl4pPr>
      <a:lvl5pPr marL="17145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3" y="675"/>
            <a:ext cx="12192000" cy="1188720"/>
          </a:xfrm>
          <a:prstGeom prst="rect">
            <a:avLst/>
          </a:prstGeom>
          <a:solidFill>
            <a:srgbClr val="2055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n>
                <a:noFill/>
              </a:ln>
              <a:solidFill>
                <a:srgbClr val="719501"/>
              </a:solidFill>
            </a:endParaRPr>
          </a:p>
        </p:txBody>
      </p:sp>
      <p:sp>
        <p:nvSpPr>
          <p:cNvPr id="2" name="Title Placeholder 1"/>
          <p:cNvSpPr>
            <a:spLocks noGrp="1"/>
          </p:cNvSpPr>
          <p:nvPr>
            <p:ph type="title"/>
          </p:nvPr>
        </p:nvSpPr>
        <p:spPr>
          <a:xfrm>
            <a:off x="609600" y="182883"/>
            <a:ext cx="10972800" cy="91475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554480"/>
            <a:ext cx="10972800" cy="45720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296DA3-355D-4205-A8FE-CC73B70FC064}" type="datetimeFigureOut">
              <a:rPr lang="en-US" smtClean="0"/>
              <a:pPr/>
              <a:t>7/17/2025</a:t>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DB64BC-0584-4169-B40B-A384FD25F727}" type="slidenum">
              <a:rPr lang="en-US" smtClean="0"/>
              <a:pPr/>
              <a:t>‹#›</a:t>
            </a:fld>
            <a:endParaRPr lang="en-US"/>
          </a:p>
        </p:txBody>
      </p:sp>
    </p:spTree>
    <p:extLst>
      <p:ext uri="{BB962C8B-B14F-4D97-AF65-F5344CB8AC3E}">
        <p14:creationId xmlns:p14="http://schemas.microsoft.com/office/powerpoint/2010/main" val="4103920727"/>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xStyles>
    <p:titleStyle>
      <a:lvl1pPr algn="ctr" defTabSz="914400" rtl="0" eaLnBrk="1" latinLnBrk="0" hangingPunct="1">
        <a:spcBef>
          <a:spcPct val="0"/>
        </a:spcBef>
        <a:buNone/>
        <a:defRPr sz="36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Wingdings" pitchFamily="2" charset="2"/>
        <a:buChar char="§"/>
        <a:defRPr sz="2000" kern="1200">
          <a:solidFill>
            <a:schemeClr val="tx1"/>
          </a:solidFill>
          <a:latin typeface="+mn-lt"/>
          <a:ea typeface="+mn-ea"/>
          <a:cs typeface="+mn-cs"/>
        </a:defRPr>
      </a:lvl3pPr>
      <a:lvl4pPr marL="1428750" indent="-228600" algn="l" defTabSz="914400" rtl="0" eaLnBrk="1" latinLnBrk="0" hangingPunct="1">
        <a:spcBef>
          <a:spcPct val="20000"/>
        </a:spcBef>
        <a:buSzPct val="85000"/>
        <a:buFont typeface="Wingdings" pitchFamily="2" charset="2"/>
        <a:buChar char="v"/>
        <a:defRPr sz="1800" kern="1200">
          <a:solidFill>
            <a:schemeClr val="tx1"/>
          </a:solidFill>
          <a:latin typeface="+mn-lt"/>
          <a:ea typeface="+mn-ea"/>
          <a:cs typeface="+mn-cs"/>
        </a:defRPr>
      </a:lvl4pPr>
      <a:lvl5pPr marL="17145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3" y="675"/>
            <a:ext cx="12192000" cy="1188720"/>
          </a:xfrm>
          <a:prstGeom prst="rect">
            <a:avLst/>
          </a:prstGeom>
          <a:solidFill>
            <a:srgbClr val="2055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n>
                <a:noFill/>
              </a:ln>
              <a:solidFill>
                <a:srgbClr val="719501"/>
              </a:solidFill>
            </a:endParaRPr>
          </a:p>
        </p:txBody>
      </p:sp>
      <p:sp>
        <p:nvSpPr>
          <p:cNvPr id="2" name="Title Placeholder 1"/>
          <p:cNvSpPr>
            <a:spLocks noGrp="1"/>
          </p:cNvSpPr>
          <p:nvPr>
            <p:ph type="title"/>
          </p:nvPr>
        </p:nvSpPr>
        <p:spPr>
          <a:xfrm>
            <a:off x="609600" y="182881"/>
            <a:ext cx="10972800" cy="91475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554480"/>
            <a:ext cx="10972800" cy="45720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296DA3-355D-4205-A8FE-CC73B70FC064}" type="datetimeFigureOut">
              <a:rPr lang="en-US" smtClean="0"/>
              <a:pPr/>
              <a:t>7/17/2025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DB64BC-0584-4169-B40B-A384FD25F727}" type="slidenum">
              <a:rPr lang="en-US" smtClean="0"/>
              <a:pPr/>
              <a:t>‹#›</a:t>
            </a:fld>
            <a:endParaRPr lang="en-US"/>
          </a:p>
        </p:txBody>
      </p:sp>
    </p:spTree>
    <p:extLst>
      <p:ext uri="{BB962C8B-B14F-4D97-AF65-F5344CB8AC3E}">
        <p14:creationId xmlns:p14="http://schemas.microsoft.com/office/powerpoint/2010/main" val="1833758974"/>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txStyles>
    <p:titleStyle>
      <a:lvl1pPr algn="ctr" defTabSz="914400" rtl="0" eaLnBrk="1" latinLnBrk="0" hangingPunct="1">
        <a:spcBef>
          <a:spcPct val="0"/>
        </a:spcBef>
        <a:buNone/>
        <a:defRPr sz="36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Wingdings" pitchFamily="2" charset="2"/>
        <a:buChar char="§"/>
        <a:defRPr sz="2000" kern="1200">
          <a:solidFill>
            <a:schemeClr val="tx1"/>
          </a:solidFill>
          <a:latin typeface="+mn-lt"/>
          <a:ea typeface="+mn-ea"/>
          <a:cs typeface="+mn-cs"/>
        </a:defRPr>
      </a:lvl3pPr>
      <a:lvl4pPr marL="1428750" indent="-228600" algn="l" defTabSz="914400" rtl="0" eaLnBrk="1" latinLnBrk="0" hangingPunct="1">
        <a:spcBef>
          <a:spcPct val="20000"/>
        </a:spcBef>
        <a:buSzPct val="85000"/>
        <a:buFont typeface="Wingdings" pitchFamily="2" charset="2"/>
        <a:buChar char="v"/>
        <a:defRPr sz="1800" kern="1200">
          <a:solidFill>
            <a:schemeClr val="tx1"/>
          </a:solidFill>
          <a:latin typeface="+mn-lt"/>
          <a:ea typeface="+mn-ea"/>
          <a:cs typeface="+mn-cs"/>
        </a:defRPr>
      </a:lvl4pPr>
      <a:lvl5pPr marL="17145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3" y="675"/>
            <a:ext cx="12192000" cy="1188720"/>
          </a:xfrm>
          <a:prstGeom prst="rect">
            <a:avLst/>
          </a:prstGeom>
          <a:solidFill>
            <a:srgbClr val="2055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n>
                <a:noFill/>
              </a:ln>
              <a:solidFill>
                <a:srgbClr val="719501"/>
              </a:solidFill>
            </a:endParaRPr>
          </a:p>
        </p:txBody>
      </p:sp>
      <p:sp>
        <p:nvSpPr>
          <p:cNvPr id="2" name="Title Placeholder 1"/>
          <p:cNvSpPr>
            <a:spLocks noGrp="1"/>
          </p:cNvSpPr>
          <p:nvPr>
            <p:ph type="title"/>
          </p:nvPr>
        </p:nvSpPr>
        <p:spPr>
          <a:xfrm>
            <a:off x="609600" y="182883"/>
            <a:ext cx="10972800" cy="91475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554480"/>
            <a:ext cx="10972800" cy="45720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D74B9-1E97-499F-BF4B-FBB9101C84D3}" type="datetime1">
              <a:rPr lang="en-US" smtClean="0"/>
              <a:t>7/17/2025</a:t>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DB64BC-0584-4169-B40B-A384FD25F727}" type="slidenum">
              <a:rPr lang="en-US" smtClean="0"/>
              <a:pPr/>
              <a:t>‹#›</a:t>
            </a:fld>
            <a:endParaRPr lang="en-US"/>
          </a:p>
        </p:txBody>
      </p:sp>
      <p:pic>
        <p:nvPicPr>
          <p:cNvPr id="11" name="Picture 2" descr="Z:\ G R A P H I C  E L E M E N T S\Logos\DHHS\GIF PNG files\DHHS logo black.png">
            <a:extLst>
              <a:ext uri="{FF2B5EF4-FFF2-40B4-BE49-F238E27FC236}">
                <a16:creationId xmlns:a16="http://schemas.microsoft.com/office/drawing/2014/main" id="{21470569-A73E-465D-A858-18491C049A4B}"/>
              </a:ext>
            </a:extLst>
          </p:cNvPr>
          <p:cNvPicPr>
            <a:picLocks noChangeAspect="1" noChangeArrowheads="1"/>
          </p:cNvPicPr>
          <p:nvPr userDrawn="1"/>
        </p:nvPicPr>
        <p:blipFill>
          <a:blip r:embed="rId13" cstate="print"/>
          <a:srcRect/>
          <a:stretch>
            <a:fillRect/>
          </a:stretch>
        </p:blipFill>
        <p:spPr bwMode="auto">
          <a:xfrm>
            <a:off x="8559800" y="5744871"/>
            <a:ext cx="822960" cy="845747"/>
          </a:xfrm>
          <a:prstGeom prst="rect">
            <a:avLst/>
          </a:prstGeom>
          <a:noFill/>
        </p:spPr>
      </p:pic>
      <p:pic>
        <p:nvPicPr>
          <p:cNvPr id="12" name="Picture 2" descr="Z:\ G R A P H I C  E L E M E N T S\Logos\niddk\2013\NIH_NIDDK_Master_Logo\NIH_NIDDK_Master_Logo_2Color copy.png">
            <a:extLst>
              <a:ext uri="{FF2B5EF4-FFF2-40B4-BE49-F238E27FC236}">
                <a16:creationId xmlns:a16="http://schemas.microsoft.com/office/drawing/2014/main" id="{75D19FBD-7BFB-4F8D-A8DC-45F8CF9DCBE4}"/>
              </a:ext>
            </a:extLst>
          </p:cNvPr>
          <p:cNvPicPr>
            <a:picLocks noChangeAspect="1" noChangeArrowheads="1"/>
          </p:cNvPicPr>
          <p:nvPr userDrawn="1"/>
        </p:nvPicPr>
        <p:blipFill>
          <a:blip r:embed="rId14" cstate="print"/>
          <a:srcRect/>
          <a:stretch>
            <a:fillRect/>
          </a:stretch>
        </p:blipFill>
        <p:spPr bwMode="auto">
          <a:xfrm>
            <a:off x="9550400" y="5891008"/>
            <a:ext cx="2286000" cy="509792"/>
          </a:xfrm>
          <a:prstGeom prst="rect">
            <a:avLst/>
          </a:prstGeom>
          <a:noFill/>
        </p:spPr>
      </p:pic>
    </p:spTree>
    <p:extLst>
      <p:ext uri="{BB962C8B-B14F-4D97-AF65-F5344CB8AC3E}">
        <p14:creationId xmlns:p14="http://schemas.microsoft.com/office/powerpoint/2010/main" val="2855666037"/>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hf hdr="0" ftr="0" dt="0"/>
  <p:txStyles>
    <p:titleStyle>
      <a:lvl1pPr algn="ctr" defTabSz="914400" rtl="0" eaLnBrk="1" latinLnBrk="0" hangingPunct="1">
        <a:spcBef>
          <a:spcPct val="0"/>
        </a:spcBef>
        <a:buNone/>
        <a:defRPr sz="36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Wingdings" pitchFamily="2" charset="2"/>
        <a:buChar char="§"/>
        <a:defRPr sz="2000" kern="1200">
          <a:solidFill>
            <a:schemeClr val="tx1"/>
          </a:solidFill>
          <a:latin typeface="+mn-lt"/>
          <a:ea typeface="+mn-ea"/>
          <a:cs typeface="+mn-cs"/>
        </a:defRPr>
      </a:lvl3pPr>
      <a:lvl4pPr marL="1428750" indent="-228600" algn="l" defTabSz="914400" rtl="0" eaLnBrk="1" latinLnBrk="0" hangingPunct="1">
        <a:spcBef>
          <a:spcPct val="20000"/>
        </a:spcBef>
        <a:buSzPct val="85000"/>
        <a:buFont typeface="Wingdings" pitchFamily="2" charset="2"/>
        <a:buChar char="v"/>
        <a:defRPr sz="1800" kern="1200">
          <a:solidFill>
            <a:schemeClr val="tx1"/>
          </a:solidFill>
          <a:latin typeface="+mn-lt"/>
          <a:ea typeface="+mn-ea"/>
          <a:cs typeface="+mn-cs"/>
        </a:defRPr>
      </a:lvl4pPr>
      <a:lvl5pPr marL="17145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hyperlink" Target="https://grants.nih.gov/" TargetMode="External"/><Relationship Id="rId1" Type="http://schemas.openxmlformats.org/officeDocument/2006/relationships/slideLayout" Target="../slideLayouts/slideLayout2.xml"/><Relationship Id="rId6" Type="http://schemas.openxmlformats.org/officeDocument/2006/relationships/hyperlink" Target="https://grants.nih.gov/grants/about_grants.htm" TargetMode="External"/><Relationship Id="rId5" Type="http://schemas.openxmlformats.org/officeDocument/2006/relationships/hyperlink" Target="https://grants.nih.gov/grants/how-to-apply-application-guide.html" TargetMode="Externa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hyperlink" Target="https://www.niddk.nih.gov/research-funding/process/award-funding-policy" TargetMode="External"/><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hyperlink" Target="http://grants.nih.gov/grants/policy/resubmission_q&amp;a.htm"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grants.nih.gov/policy-and-compliance/policy-topics/peer-review/simplifying-review/framework" TargetMode="External"/><Relationship Id="rId7"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grants.nih.gov/grants/guide/pa-files/PA-25-303.html" TargetMode="External"/><Relationship Id="rId2" Type="http://schemas.openxmlformats.org/officeDocument/2006/relationships/hyperlink" Target="https://grants.nih.gov/grants/guide/pa-files/PA-25-301.html" TargetMode="External"/><Relationship Id="rId1" Type="http://schemas.openxmlformats.org/officeDocument/2006/relationships/slideLayout" Target="../slideLayouts/slideLayout2.xml"/><Relationship Id="rId4" Type="http://schemas.openxmlformats.org/officeDocument/2006/relationships/hyperlink" Target="https://grants.nih.gov/grants/guide/pa-files/PA-25-305.html"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www.niddk.nih.gov/research-funding/current-opportunities" TargetMode="External"/><Relationship Id="rId2" Type="http://schemas.openxmlformats.org/officeDocument/2006/relationships/hyperlink" Target="https://grants.nih.gov/grants/guide/pa-files/pas-25-102.html" TargetMode="External"/><Relationship Id="rId1" Type="http://schemas.openxmlformats.org/officeDocument/2006/relationships/slideLayout" Target="../slideLayouts/slideLayout2.xml"/><Relationship Id="rId6" Type="http://schemas.openxmlformats.org/officeDocument/2006/relationships/hyperlink" Target="https://grants.nih.gov/funding/nih-guide-for-grants-and-contracts" TargetMode="External"/><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2" Type="http://schemas.openxmlformats.org/officeDocument/2006/relationships/hyperlink" Target="https://grants.nih.gov/policy/early-stage/index.htm"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repository.niddk.nih.gov/home/" TargetMode="External"/><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hyperlink" Target="mailto:daniel.gossett@nih.gov" TargetMode="External"/><Relationship Id="rId13" Type="http://schemas.openxmlformats.org/officeDocument/2006/relationships/hyperlink" Target="mailto:christine.maric-bilkan@nih.gov" TargetMode="External"/><Relationship Id="rId18" Type="http://schemas.openxmlformats.org/officeDocument/2006/relationships/image" Target="../media/image42.png"/><Relationship Id="rId3" Type="http://schemas.openxmlformats.org/officeDocument/2006/relationships/image" Target="../media/image34.jpeg"/><Relationship Id="rId21" Type="http://schemas.openxmlformats.org/officeDocument/2006/relationships/image" Target="../media/image43.jpeg"/><Relationship Id="rId7" Type="http://schemas.openxmlformats.org/officeDocument/2006/relationships/image" Target="../media/image36.png"/><Relationship Id="rId12" Type="http://schemas.openxmlformats.org/officeDocument/2006/relationships/image" Target="../media/image39.png"/><Relationship Id="rId17" Type="http://schemas.openxmlformats.org/officeDocument/2006/relationships/image" Target="../media/image41.jpg"/><Relationship Id="rId25" Type="http://schemas.openxmlformats.org/officeDocument/2006/relationships/hyperlink" Target="https://www.niddk.nih.gov/about-niddk/offices-divisions/division-kidney-urologic-hematologic-diseases" TargetMode="External"/><Relationship Id="rId2" Type="http://schemas.openxmlformats.org/officeDocument/2006/relationships/hyperlink" Target="mailto:ziya.kirkali@nih.gov" TargetMode="External"/><Relationship Id="rId16" Type="http://schemas.openxmlformats.org/officeDocument/2006/relationships/image" Target="../media/image40.jpg"/><Relationship Id="rId20" Type="http://schemas.openxmlformats.org/officeDocument/2006/relationships/hyperlink" Target="mailto:raquel.greer@nih.gov" TargetMode="External"/><Relationship Id="rId1" Type="http://schemas.openxmlformats.org/officeDocument/2006/relationships/slideLayout" Target="../slideLayouts/slideLayout26.xml"/><Relationship Id="rId6" Type="http://schemas.openxmlformats.org/officeDocument/2006/relationships/hyperlink" Target="mailto:robertstar@nih.gov" TargetMode="External"/><Relationship Id="rId11" Type="http://schemas.openxmlformats.org/officeDocument/2006/relationships/image" Target="../media/image38.png"/><Relationship Id="rId24" Type="http://schemas.openxmlformats.org/officeDocument/2006/relationships/image" Target="../media/image45.jpeg"/><Relationship Id="rId5" Type="http://schemas.openxmlformats.org/officeDocument/2006/relationships/hyperlink" Target="mailto:tracy.rankin@nih.gov" TargetMode="External"/><Relationship Id="rId15" Type="http://schemas.openxmlformats.org/officeDocument/2006/relationships/hyperlink" Target="mailto:deepak.nehalani@nih.gov" TargetMode="External"/><Relationship Id="rId23" Type="http://schemas.openxmlformats.org/officeDocument/2006/relationships/hyperlink" Target="mailto:debbie.gipson@nih.gov" TargetMode="External"/><Relationship Id="rId10" Type="http://schemas.openxmlformats.org/officeDocument/2006/relationships/hyperlink" Target="mailto:mullinsc@mail.nih.gov" TargetMode="External"/><Relationship Id="rId19" Type="http://schemas.openxmlformats.org/officeDocument/2006/relationships/hyperlink" Target="mailto:eric.brunskill@nih.gov" TargetMode="External"/><Relationship Id="rId4" Type="http://schemas.openxmlformats.org/officeDocument/2006/relationships/image" Target="../media/image35.jpeg"/><Relationship Id="rId9" Type="http://schemas.openxmlformats.org/officeDocument/2006/relationships/image" Target="../media/image37.jpeg"/><Relationship Id="rId14" Type="http://schemas.openxmlformats.org/officeDocument/2006/relationships/hyperlink" Target="mailto:Jenna.norton@nih.gov" TargetMode="External"/><Relationship Id="rId22"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hyperlink" Target="https://www.nih.gov/" TargetMode="External"/><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8.pn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hyperlink" Target="https://www.nih.gov/" TargetMode="External"/><Relationship Id="rId3" Type="http://schemas.openxmlformats.org/officeDocument/2006/relationships/image" Target="../media/image8.pn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hyperlink" Target="http://www.lrp.nih.gov/" TargetMode="External"/><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50890-0D7C-4516-8D52-36135E47BC32}"/>
              </a:ext>
            </a:extLst>
          </p:cNvPr>
          <p:cNvSpPr>
            <a:spLocks noGrp="1"/>
          </p:cNvSpPr>
          <p:nvPr>
            <p:ph type="ctrTitle"/>
          </p:nvPr>
        </p:nvSpPr>
        <p:spPr>
          <a:xfrm>
            <a:off x="0" y="46644"/>
            <a:ext cx="12131040" cy="1197697"/>
          </a:xfrm>
        </p:spPr>
        <p:txBody>
          <a:bodyPr>
            <a:noAutofit/>
          </a:bodyPr>
          <a:lstStyle/>
          <a:p>
            <a:br>
              <a:rPr lang="en-US" sz="4400" i="0" dirty="0">
                <a:solidFill>
                  <a:schemeClr val="bg1"/>
                </a:solidFill>
                <a:latin typeface="Calibri" panose="020F0502020204030204" pitchFamily="34" charset="0"/>
                <a:cs typeface="Calibri" panose="020F0502020204030204" pitchFamily="34" charset="0"/>
              </a:rPr>
            </a:br>
            <a:endParaRPr lang="en-US" sz="3000" i="0" dirty="0">
              <a:solidFill>
                <a:schemeClr val="bg1"/>
              </a:solidFill>
              <a:latin typeface="Calibri" panose="020F0502020204030204" pitchFamily="34" charset="0"/>
              <a:cs typeface="Calibri" panose="020F0502020204030204" pitchFamily="34" charset="0"/>
            </a:endParaRPr>
          </a:p>
        </p:txBody>
      </p:sp>
      <p:sp>
        <p:nvSpPr>
          <p:cNvPr id="5" name="Subtitle 4">
            <a:extLst>
              <a:ext uri="{FF2B5EF4-FFF2-40B4-BE49-F238E27FC236}">
                <a16:creationId xmlns:a16="http://schemas.microsoft.com/office/drawing/2014/main" id="{0F97498E-7E1E-1C3F-48ED-895C6EACC083}"/>
              </a:ext>
            </a:extLst>
          </p:cNvPr>
          <p:cNvSpPr>
            <a:spLocks noGrp="1"/>
          </p:cNvSpPr>
          <p:nvPr>
            <p:ph type="subTitle" idx="1"/>
          </p:nvPr>
        </p:nvSpPr>
        <p:spPr>
          <a:xfrm>
            <a:off x="1152429" y="3243044"/>
            <a:ext cx="9846365" cy="3766930"/>
          </a:xfrm>
        </p:spPr>
        <p:txBody>
          <a:bodyPr>
            <a:normAutofit/>
          </a:bodyPr>
          <a:lstStyle/>
          <a:p>
            <a:pPr algn="ctr">
              <a:lnSpc>
                <a:spcPct val="115000"/>
              </a:lnSpc>
              <a:spcBef>
                <a:spcPts val="0"/>
              </a:spcBef>
            </a:pPr>
            <a:r>
              <a:rPr lang="en-US" sz="3600" dirty="0">
                <a:solidFill>
                  <a:schemeClr val="accent1">
                    <a:lumMod val="75000"/>
                  </a:schemeClr>
                </a:solidFill>
                <a:ea typeface="Times New Roman" panose="02020603050405020304" pitchFamily="18" charset="0"/>
                <a:cs typeface="Times New Roman" panose="02020603050405020304" pitchFamily="18" charset="0"/>
              </a:rPr>
              <a:t>Chris Mullins, PhD </a:t>
            </a:r>
          </a:p>
          <a:p>
            <a:pPr algn="ctr">
              <a:lnSpc>
                <a:spcPct val="115000"/>
              </a:lnSpc>
              <a:spcBef>
                <a:spcPts val="0"/>
              </a:spcBef>
            </a:pPr>
            <a:r>
              <a:rPr lang="en-US" sz="2200" dirty="0">
                <a:solidFill>
                  <a:schemeClr val="accent1">
                    <a:lumMod val="75000"/>
                  </a:schemeClr>
                </a:solidFill>
                <a:ea typeface="Times New Roman" panose="02020603050405020304" pitchFamily="18" charset="0"/>
                <a:cs typeface="Times New Roman" panose="02020603050405020304" pitchFamily="18" charset="0"/>
              </a:rPr>
              <a:t>Director of Cell Biology Programs in Urologic and Kidney Disease</a:t>
            </a:r>
          </a:p>
          <a:p>
            <a:pPr algn="ctr">
              <a:lnSpc>
                <a:spcPct val="115000"/>
              </a:lnSpc>
              <a:spcBef>
                <a:spcPts val="0"/>
              </a:spcBef>
            </a:pPr>
            <a:r>
              <a:rPr lang="en-US" sz="2200" dirty="0">
                <a:solidFill>
                  <a:schemeClr val="accent1">
                    <a:lumMod val="75000"/>
                  </a:schemeClr>
                </a:solidFill>
                <a:ea typeface="Times New Roman" panose="02020603050405020304" pitchFamily="18" charset="0"/>
                <a:cs typeface="Times New Roman" panose="02020603050405020304" pitchFamily="18" charset="0"/>
              </a:rPr>
              <a:t>Project Scientist for the NIDDK Urology Centers Program </a:t>
            </a:r>
          </a:p>
          <a:p>
            <a:pPr algn="ctr">
              <a:lnSpc>
                <a:spcPct val="115000"/>
              </a:lnSpc>
              <a:spcBef>
                <a:spcPts val="0"/>
              </a:spcBef>
            </a:pPr>
            <a:r>
              <a:rPr lang="en-US" sz="2200" dirty="0">
                <a:solidFill>
                  <a:schemeClr val="accent1">
                    <a:lumMod val="75000"/>
                  </a:schemeClr>
                </a:solidFill>
                <a:ea typeface="Times New Roman" panose="02020603050405020304" pitchFamily="18" charset="0"/>
                <a:cs typeface="Times New Roman" panose="02020603050405020304" pitchFamily="18" charset="0"/>
              </a:rPr>
              <a:t>Division of Kidney, Urologic and Hematologic Diseases (KUH)</a:t>
            </a:r>
          </a:p>
          <a:p>
            <a:pPr algn="ctr">
              <a:lnSpc>
                <a:spcPct val="115000"/>
              </a:lnSpc>
              <a:spcBef>
                <a:spcPts val="0"/>
              </a:spcBef>
            </a:pPr>
            <a:r>
              <a:rPr lang="en-US" sz="2200" dirty="0">
                <a:solidFill>
                  <a:schemeClr val="accent1">
                    <a:lumMod val="75000"/>
                  </a:schemeClr>
                </a:solidFill>
                <a:ea typeface="Times New Roman" panose="02020603050405020304" pitchFamily="18" charset="0"/>
                <a:cs typeface="Times New Roman" panose="02020603050405020304" pitchFamily="18" charset="0"/>
              </a:rPr>
              <a:t>National Institute of Diabetes and Digestive and Kidney Diseases (NIDDK)</a:t>
            </a:r>
          </a:p>
          <a:p>
            <a:pPr algn="ctr">
              <a:lnSpc>
                <a:spcPct val="115000"/>
              </a:lnSpc>
              <a:spcBef>
                <a:spcPts val="0"/>
              </a:spcBef>
            </a:pPr>
            <a:r>
              <a:rPr lang="en-US" sz="2200" dirty="0">
                <a:solidFill>
                  <a:schemeClr val="accent1">
                    <a:lumMod val="75000"/>
                  </a:schemeClr>
                </a:solidFill>
                <a:ea typeface="Times New Roman" panose="02020603050405020304" pitchFamily="18" charset="0"/>
                <a:cs typeface="Times New Roman" panose="02020603050405020304" pitchFamily="18" charset="0"/>
              </a:rPr>
              <a:t>National Institutes of Health (NIH)</a:t>
            </a:r>
          </a:p>
          <a:p>
            <a:pPr algn="ctr">
              <a:lnSpc>
                <a:spcPct val="115000"/>
              </a:lnSpc>
            </a:pPr>
            <a:endParaRPr lang="en-US" sz="2400" dirty="0">
              <a:solidFill>
                <a:schemeClr val="accent1">
                  <a:lumMod val="75000"/>
                </a:schemeClr>
              </a:solidFill>
              <a:ea typeface="Times New Roman" panose="02020603050405020304" pitchFamily="18" charset="0"/>
              <a:cs typeface="Times New Roman" panose="02020603050405020304" pitchFamily="18" charset="0"/>
            </a:endParaRPr>
          </a:p>
          <a:p>
            <a:endParaRPr lang="en-US" dirty="0">
              <a:solidFill>
                <a:schemeClr val="accent1">
                  <a:lumMod val="75000"/>
                </a:schemeClr>
              </a:solidFill>
            </a:endParaRPr>
          </a:p>
        </p:txBody>
      </p:sp>
      <p:sp>
        <p:nvSpPr>
          <p:cNvPr id="6" name="TextBox 5">
            <a:extLst>
              <a:ext uri="{FF2B5EF4-FFF2-40B4-BE49-F238E27FC236}">
                <a16:creationId xmlns:a16="http://schemas.microsoft.com/office/drawing/2014/main" id="{D7FBE8EB-88DB-6D90-F47A-0C548CA203D1}"/>
              </a:ext>
            </a:extLst>
          </p:cNvPr>
          <p:cNvSpPr txBox="1"/>
          <p:nvPr/>
        </p:nvSpPr>
        <p:spPr>
          <a:xfrm>
            <a:off x="1561984" y="1479210"/>
            <a:ext cx="9720610" cy="1569660"/>
          </a:xfrm>
          <a:prstGeom prst="rect">
            <a:avLst/>
          </a:prstGeom>
          <a:noFill/>
          <a:ln>
            <a:noFill/>
          </a:ln>
          <a:effectLst>
            <a:outerShdw blurRad="50800" dist="38100" dir="10800000" algn="r" rotWithShape="0">
              <a:prstClr val="black">
                <a:alpha val="40000"/>
              </a:prstClr>
            </a:outerShdw>
          </a:effectLst>
          <a:scene3d>
            <a:camera prst="orthographicFront">
              <a:rot lat="0" lon="0" rev="0"/>
            </a:camera>
            <a:lightRig rig="balanced" dir="t">
              <a:rot lat="0" lon="0" rev="8700000"/>
            </a:lightRig>
          </a:scene3d>
          <a:sp3d>
            <a:bevelT w="190500" h="38100"/>
          </a:sp3d>
        </p:spPr>
        <p:txBody>
          <a:bodyPr wrap="none" rtlCol="0">
            <a:spAutoFit/>
          </a:bodyPr>
          <a:lstStyle/>
          <a:p>
            <a:pPr algn="ctr"/>
            <a:r>
              <a:rPr lang="en-US" sz="4800" b="1" dirty="0">
                <a:solidFill>
                  <a:schemeClr val="accent1">
                    <a:lumMod val="75000"/>
                  </a:schemeClr>
                </a:solidFill>
              </a:rPr>
              <a:t>NIDDK Urology Program Areas:</a:t>
            </a:r>
          </a:p>
          <a:p>
            <a:pPr algn="ctr"/>
            <a:r>
              <a:rPr lang="en-US" sz="4800" b="1" dirty="0" err="1">
                <a:solidFill>
                  <a:schemeClr val="accent1">
                    <a:lumMod val="75000"/>
                  </a:schemeClr>
                </a:solidFill>
              </a:rPr>
              <a:t>UroBiome</a:t>
            </a:r>
            <a:r>
              <a:rPr lang="en-US" sz="4800" b="1" dirty="0">
                <a:solidFill>
                  <a:schemeClr val="accent1">
                    <a:lumMod val="75000"/>
                  </a:schemeClr>
                </a:solidFill>
              </a:rPr>
              <a:t>, </a:t>
            </a:r>
            <a:r>
              <a:rPr lang="en-US" sz="4800" b="1" dirty="0" err="1">
                <a:solidFill>
                  <a:schemeClr val="accent1">
                    <a:lumMod val="75000"/>
                  </a:schemeClr>
                </a:solidFill>
              </a:rPr>
              <a:t>UroAging</a:t>
            </a:r>
            <a:r>
              <a:rPr lang="en-US" sz="4800" b="1" dirty="0">
                <a:solidFill>
                  <a:schemeClr val="accent1">
                    <a:lumMod val="75000"/>
                  </a:schemeClr>
                </a:solidFill>
              </a:rPr>
              <a:t>, and UroVoiding</a:t>
            </a:r>
          </a:p>
        </p:txBody>
      </p:sp>
      <p:sp>
        <p:nvSpPr>
          <p:cNvPr id="8" name="TextBox 7">
            <a:extLst>
              <a:ext uri="{FF2B5EF4-FFF2-40B4-BE49-F238E27FC236}">
                <a16:creationId xmlns:a16="http://schemas.microsoft.com/office/drawing/2014/main" id="{FE7DE4FA-310D-917E-D9A6-07580AB87F45}"/>
              </a:ext>
            </a:extLst>
          </p:cNvPr>
          <p:cNvSpPr txBox="1"/>
          <p:nvPr/>
        </p:nvSpPr>
        <p:spPr>
          <a:xfrm>
            <a:off x="2598609" y="241286"/>
            <a:ext cx="9224448" cy="769441"/>
          </a:xfrm>
          <a:prstGeom prst="rect">
            <a:avLst/>
          </a:prstGeom>
          <a:noFill/>
        </p:spPr>
        <p:txBody>
          <a:bodyPr wrap="none" rtlCol="0">
            <a:spAutoFit/>
          </a:bodyPr>
          <a:lstStyle/>
          <a:p>
            <a:r>
              <a:rPr lang="en-US" sz="4400" b="1" dirty="0">
                <a:solidFill>
                  <a:schemeClr val="bg1"/>
                </a:solidFill>
              </a:rPr>
              <a:t>2025 CAIRIBU Research Strategy Sprint</a:t>
            </a:r>
            <a:endParaRPr lang="en-US" sz="4000" b="1" dirty="0">
              <a:solidFill>
                <a:schemeClr val="bg1"/>
              </a:solidFill>
            </a:endParaRPr>
          </a:p>
        </p:txBody>
      </p:sp>
      <p:pic>
        <p:nvPicPr>
          <p:cNvPr id="1030" name="Picture 6">
            <a:extLst>
              <a:ext uri="{FF2B5EF4-FFF2-40B4-BE49-F238E27FC236}">
                <a16:creationId xmlns:a16="http://schemas.microsoft.com/office/drawing/2014/main" id="{9F81C6BB-D916-CE9D-22D9-56E825CF22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921" y="0"/>
            <a:ext cx="1743456" cy="13424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40316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86C719-3827-0586-646C-05C272E03D6C}"/>
            </a:ext>
          </a:extLst>
        </p:cNvPr>
        <p:cNvGrpSpPr/>
        <p:nvPr/>
      </p:nvGrpSpPr>
      <p:grpSpPr>
        <a:xfrm>
          <a:off x="0" y="0"/>
          <a:ext cx="0" cy="0"/>
          <a:chOff x="0" y="0"/>
          <a:chExt cx="0" cy="0"/>
        </a:xfrm>
      </p:grpSpPr>
      <p:sp>
        <p:nvSpPr>
          <p:cNvPr id="17" name="Rectangle 16">
            <a:extLst>
              <a:ext uri="{FF2B5EF4-FFF2-40B4-BE49-F238E27FC236}">
                <a16:creationId xmlns:a16="http://schemas.microsoft.com/office/drawing/2014/main" id="{EA5D45C7-D642-147E-7EA4-E787777B27D6}"/>
              </a:ext>
            </a:extLst>
          </p:cNvPr>
          <p:cNvSpPr/>
          <p:nvPr/>
        </p:nvSpPr>
        <p:spPr>
          <a:xfrm>
            <a:off x="6314173" y="5228117"/>
            <a:ext cx="5746282" cy="14488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itle 1">
            <a:extLst>
              <a:ext uri="{FF2B5EF4-FFF2-40B4-BE49-F238E27FC236}">
                <a16:creationId xmlns:a16="http://schemas.microsoft.com/office/drawing/2014/main" id="{9CB6A2DF-6269-000B-C1EC-D317D19D50A2}"/>
              </a:ext>
            </a:extLst>
          </p:cNvPr>
          <p:cNvSpPr>
            <a:spLocks noGrp="1"/>
          </p:cNvSpPr>
          <p:nvPr>
            <p:ph type="title"/>
          </p:nvPr>
        </p:nvSpPr>
        <p:spPr>
          <a:xfrm>
            <a:off x="605711" y="290266"/>
            <a:ext cx="11508904" cy="709177"/>
          </a:xfrm>
        </p:spPr>
        <p:txBody>
          <a:bodyPr>
            <a:normAutofit fontScale="90000"/>
          </a:bodyPr>
          <a:lstStyle/>
          <a:p>
            <a:r>
              <a:rPr lang="en-US" sz="4400" i="1" dirty="0">
                <a:solidFill>
                  <a:schemeClr val="bg1"/>
                </a:solidFill>
                <a:latin typeface="Calibri" panose="020F0502020204030204" pitchFamily="34" charset="0"/>
                <a:cs typeface="Calibri" panose="020F0502020204030204" pitchFamily="34" charset="0"/>
              </a:rPr>
              <a:t>Selected </a:t>
            </a:r>
            <a:r>
              <a:rPr lang="en-US" sz="4400" dirty="0">
                <a:solidFill>
                  <a:schemeClr val="bg1"/>
                </a:solidFill>
                <a:latin typeface="Calibri" panose="020F0502020204030204" pitchFamily="34" charset="0"/>
                <a:cs typeface="Calibri" panose="020F0502020204030204" pitchFamily="34" charset="0"/>
              </a:rPr>
              <a:t>Research Topics of Interest </a:t>
            </a:r>
            <a:r>
              <a:rPr lang="en-US" sz="3600" dirty="0">
                <a:solidFill>
                  <a:schemeClr val="bg1"/>
                </a:solidFill>
                <a:latin typeface="Calibri" panose="020F0502020204030204" pitchFamily="34" charset="0"/>
                <a:cs typeface="Calibri" panose="020F0502020204030204" pitchFamily="34" charset="0"/>
              </a:rPr>
              <a:t>(but not limited to)</a:t>
            </a:r>
            <a:r>
              <a:rPr lang="en-US" sz="4400" dirty="0">
                <a:solidFill>
                  <a:schemeClr val="bg1"/>
                </a:solidFill>
                <a:latin typeface="Calibri" panose="020F0502020204030204" pitchFamily="34" charset="0"/>
                <a:cs typeface="Calibri" panose="020F0502020204030204" pitchFamily="34" charset="0"/>
              </a:rPr>
              <a:t>:</a:t>
            </a:r>
            <a:br>
              <a:rPr lang="en-US" sz="4400" dirty="0">
                <a:solidFill>
                  <a:schemeClr val="bg1"/>
                </a:solidFill>
                <a:latin typeface="Calibri" panose="020F0502020204030204" pitchFamily="34" charset="0"/>
                <a:cs typeface="Calibri" panose="020F0502020204030204" pitchFamily="34" charset="0"/>
              </a:rPr>
            </a:br>
            <a:r>
              <a:rPr lang="en-US" sz="4400" dirty="0">
                <a:solidFill>
                  <a:schemeClr val="bg1"/>
                </a:solidFill>
                <a:latin typeface="Calibri" panose="020F0502020204030204" pitchFamily="34" charset="0"/>
                <a:cs typeface="Calibri" panose="020F0502020204030204" pitchFamily="34" charset="0"/>
              </a:rPr>
              <a:t> </a:t>
            </a:r>
          </a:p>
        </p:txBody>
      </p:sp>
      <p:sp>
        <p:nvSpPr>
          <p:cNvPr id="7" name="TextBox 6">
            <a:extLst>
              <a:ext uri="{FF2B5EF4-FFF2-40B4-BE49-F238E27FC236}">
                <a16:creationId xmlns:a16="http://schemas.microsoft.com/office/drawing/2014/main" id="{DC04103E-95FA-BF7E-2A20-70BB329DC710}"/>
              </a:ext>
            </a:extLst>
          </p:cNvPr>
          <p:cNvSpPr txBox="1"/>
          <p:nvPr/>
        </p:nvSpPr>
        <p:spPr>
          <a:xfrm>
            <a:off x="289806" y="1327323"/>
            <a:ext cx="9495485" cy="461665"/>
          </a:xfrm>
          <a:prstGeom prst="rect">
            <a:avLst/>
          </a:prstGeom>
          <a:noFill/>
        </p:spPr>
        <p:txBody>
          <a:bodyPr wrap="none" rtlCol="0">
            <a:spAutoFit/>
          </a:bodyPr>
          <a:lstStyle/>
          <a:p>
            <a:pPr marL="342900" indent="-342900">
              <a:buFont typeface="Wingdings" panose="05000000000000000000" pitchFamily="2" charset="2"/>
              <a:buChar char="ü"/>
            </a:pPr>
            <a:r>
              <a:rPr lang="en-US" sz="2400" dirty="0">
                <a:solidFill>
                  <a:schemeClr val="accent1">
                    <a:lumMod val="75000"/>
                  </a:schemeClr>
                </a:solidFill>
              </a:rPr>
              <a:t>Host-Pathogen and Microbe-Microbe </a:t>
            </a:r>
            <a:r>
              <a:rPr lang="en-US" sz="2400" b="1" dirty="0">
                <a:solidFill>
                  <a:schemeClr val="accent1">
                    <a:lumMod val="75000"/>
                  </a:schemeClr>
                </a:solidFill>
              </a:rPr>
              <a:t>Interactions</a:t>
            </a:r>
            <a:r>
              <a:rPr lang="en-US" sz="2400" dirty="0">
                <a:solidFill>
                  <a:schemeClr val="accent1">
                    <a:lumMod val="75000"/>
                  </a:schemeClr>
                </a:solidFill>
              </a:rPr>
              <a:t> in Urologic Infections </a:t>
            </a:r>
          </a:p>
        </p:txBody>
      </p:sp>
      <p:sp>
        <p:nvSpPr>
          <p:cNvPr id="8" name="TextBox 7">
            <a:extLst>
              <a:ext uri="{FF2B5EF4-FFF2-40B4-BE49-F238E27FC236}">
                <a16:creationId xmlns:a16="http://schemas.microsoft.com/office/drawing/2014/main" id="{3B6E84DB-0078-72C3-8A75-9708783CCE18}"/>
              </a:ext>
            </a:extLst>
          </p:cNvPr>
          <p:cNvSpPr txBox="1"/>
          <p:nvPr/>
        </p:nvSpPr>
        <p:spPr>
          <a:xfrm>
            <a:off x="289806" y="1868466"/>
            <a:ext cx="11386387" cy="461665"/>
          </a:xfrm>
          <a:prstGeom prst="rect">
            <a:avLst/>
          </a:prstGeom>
          <a:noFill/>
        </p:spPr>
        <p:txBody>
          <a:bodyPr wrap="none" rtlCol="0">
            <a:spAutoFit/>
          </a:bodyPr>
          <a:lstStyle/>
          <a:p>
            <a:pPr marL="342900" indent="-342900">
              <a:buFont typeface="Wingdings" panose="05000000000000000000" pitchFamily="2" charset="2"/>
              <a:buChar char="ü"/>
            </a:pPr>
            <a:r>
              <a:rPr lang="en-US" sz="2400" b="1" dirty="0">
                <a:solidFill>
                  <a:schemeClr val="accent1">
                    <a:lumMod val="75000"/>
                  </a:schemeClr>
                </a:solidFill>
              </a:rPr>
              <a:t>Contributions</a:t>
            </a:r>
            <a:r>
              <a:rPr lang="en-US" sz="2400" dirty="0">
                <a:solidFill>
                  <a:schemeClr val="accent1">
                    <a:lumMod val="75000"/>
                  </a:schemeClr>
                </a:solidFill>
              </a:rPr>
              <a:t> of – and </a:t>
            </a:r>
            <a:r>
              <a:rPr lang="en-US" sz="2400" b="1" dirty="0">
                <a:solidFill>
                  <a:schemeClr val="accent1">
                    <a:lumMod val="75000"/>
                  </a:schemeClr>
                </a:solidFill>
              </a:rPr>
              <a:t>Changes</a:t>
            </a:r>
            <a:r>
              <a:rPr lang="en-US" sz="2400" dirty="0">
                <a:solidFill>
                  <a:schemeClr val="accent1">
                    <a:lumMod val="75000"/>
                  </a:schemeClr>
                </a:solidFill>
              </a:rPr>
              <a:t> to - the Urologic Microbiome in Disease Development  </a:t>
            </a:r>
          </a:p>
        </p:txBody>
      </p:sp>
      <p:sp>
        <p:nvSpPr>
          <p:cNvPr id="9" name="TextBox 8">
            <a:extLst>
              <a:ext uri="{FF2B5EF4-FFF2-40B4-BE49-F238E27FC236}">
                <a16:creationId xmlns:a16="http://schemas.microsoft.com/office/drawing/2014/main" id="{639CD037-265A-6591-6365-D41367C9DCF5}"/>
              </a:ext>
            </a:extLst>
          </p:cNvPr>
          <p:cNvSpPr txBox="1"/>
          <p:nvPr/>
        </p:nvSpPr>
        <p:spPr>
          <a:xfrm>
            <a:off x="289806" y="2409609"/>
            <a:ext cx="10227608" cy="461665"/>
          </a:xfrm>
          <a:prstGeom prst="rect">
            <a:avLst/>
          </a:prstGeom>
          <a:noFill/>
        </p:spPr>
        <p:txBody>
          <a:bodyPr wrap="none" rtlCol="0">
            <a:spAutoFit/>
          </a:bodyPr>
          <a:lstStyle/>
          <a:p>
            <a:pPr marL="342900" indent="-342900">
              <a:buFont typeface="Wingdings" panose="05000000000000000000" pitchFamily="2" charset="2"/>
              <a:buChar char="ü"/>
            </a:pPr>
            <a:r>
              <a:rPr lang="en-US" sz="2400" dirty="0">
                <a:solidFill>
                  <a:schemeClr val="accent1">
                    <a:lumMod val="75000"/>
                  </a:schemeClr>
                </a:solidFill>
              </a:rPr>
              <a:t>Distinct </a:t>
            </a:r>
            <a:r>
              <a:rPr lang="en-US" sz="2400" b="1" dirty="0">
                <a:solidFill>
                  <a:schemeClr val="accent1">
                    <a:lumMod val="75000"/>
                  </a:schemeClr>
                </a:solidFill>
              </a:rPr>
              <a:t>Patient Sub-groups </a:t>
            </a:r>
            <a:r>
              <a:rPr lang="en-US" sz="2400" dirty="0">
                <a:solidFill>
                  <a:schemeClr val="accent1">
                    <a:lumMod val="75000"/>
                  </a:schemeClr>
                </a:solidFill>
              </a:rPr>
              <a:t>(Phenotypes) to Inform Therapy Selection/Testing</a:t>
            </a:r>
          </a:p>
        </p:txBody>
      </p:sp>
      <p:sp>
        <p:nvSpPr>
          <p:cNvPr id="10" name="TextBox 9">
            <a:extLst>
              <a:ext uri="{FF2B5EF4-FFF2-40B4-BE49-F238E27FC236}">
                <a16:creationId xmlns:a16="http://schemas.microsoft.com/office/drawing/2014/main" id="{75098B07-CC68-8610-E971-24376EFF948B}"/>
              </a:ext>
            </a:extLst>
          </p:cNvPr>
          <p:cNvSpPr txBox="1"/>
          <p:nvPr/>
        </p:nvSpPr>
        <p:spPr>
          <a:xfrm>
            <a:off x="289806" y="2950752"/>
            <a:ext cx="10155344" cy="461665"/>
          </a:xfrm>
          <a:prstGeom prst="rect">
            <a:avLst/>
          </a:prstGeom>
          <a:noFill/>
        </p:spPr>
        <p:txBody>
          <a:bodyPr wrap="none" rtlCol="0">
            <a:spAutoFit/>
          </a:bodyPr>
          <a:lstStyle/>
          <a:p>
            <a:pPr marL="342900" indent="-342900">
              <a:buFont typeface="Wingdings" panose="05000000000000000000" pitchFamily="2" charset="2"/>
              <a:buChar char="ü"/>
            </a:pPr>
            <a:r>
              <a:rPr lang="en-US" sz="2400" dirty="0">
                <a:solidFill>
                  <a:schemeClr val="accent1">
                    <a:lumMod val="75000"/>
                  </a:schemeClr>
                </a:solidFill>
              </a:rPr>
              <a:t>Contributions of the CNS and/or Peripheral </a:t>
            </a:r>
            <a:r>
              <a:rPr lang="en-US" sz="2400" b="1" dirty="0">
                <a:solidFill>
                  <a:schemeClr val="accent1">
                    <a:lumMod val="75000"/>
                  </a:schemeClr>
                </a:solidFill>
              </a:rPr>
              <a:t>Neurobiology</a:t>
            </a:r>
            <a:r>
              <a:rPr lang="en-US" sz="2400" dirty="0">
                <a:solidFill>
                  <a:schemeClr val="accent1">
                    <a:lumMod val="75000"/>
                  </a:schemeClr>
                </a:solidFill>
              </a:rPr>
              <a:t> in Urologic Disease </a:t>
            </a:r>
          </a:p>
        </p:txBody>
      </p:sp>
      <p:sp>
        <p:nvSpPr>
          <p:cNvPr id="11" name="TextBox 10">
            <a:extLst>
              <a:ext uri="{FF2B5EF4-FFF2-40B4-BE49-F238E27FC236}">
                <a16:creationId xmlns:a16="http://schemas.microsoft.com/office/drawing/2014/main" id="{E3E1488F-B16B-E483-23B3-B07FAA9BE342}"/>
              </a:ext>
            </a:extLst>
          </p:cNvPr>
          <p:cNvSpPr txBox="1"/>
          <p:nvPr/>
        </p:nvSpPr>
        <p:spPr>
          <a:xfrm>
            <a:off x="289806" y="3491895"/>
            <a:ext cx="11868377" cy="461665"/>
          </a:xfrm>
          <a:prstGeom prst="rect">
            <a:avLst/>
          </a:prstGeom>
          <a:noFill/>
        </p:spPr>
        <p:txBody>
          <a:bodyPr wrap="none" rtlCol="0">
            <a:spAutoFit/>
          </a:bodyPr>
          <a:lstStyle/>
          <a:p>
            <a:pPr marL="342900" indent="-342900">
              <a:buFont typeface="Wingdings" panose="05000000000000000000" pitchFamily="2" charset="2"/>
              <a:buChar char="ü"/>
            </a:pPr>
            <a:r>
              <a:rPr lang="en-US" sz="2400" dirty="0">
                <a:solidFill>
                  <a:schemeClr val="accent1">
                    <a:lumMod val="75000"/>
                  </a:schemeClr>
                </a:solidFill>
              </a:rPr>
              <a:t>Development and Application of New </a:t>
            </a:r>
            <a:r>
              <a:rPr lang="en-US" sz="2400" b="1" dirty="0">
                <a:solidFill>
                  <a:schemeClr val="accent1">
                    <a:lumMod val="75000"/>
                  </a:schemeClr>
                </a:solidFill>
              </a:rPr>
              <a:t>Tools/Approaches/Resources/Technologies/Devices</a:t>
            </a:r>
          </a:p>
        </p:txBody>
      </p:sp>
      <p:sp>
        <p:nvSpPr>
          <p:cNvPr id="12" name="TextBox 11">
            <a:extLst>
              <a:ext uri="{FF2B5EF4-FFF2-40B4-BE49-F238E27FC236}">
                <a16:creationId xmlns:a16="http://schemas.microsoft.com/office/drawing/2014/main" id="{2B83AE25-3DB2-C7B5-D88B-ECB353CD5088}"/>
              </a:ext>
            </a:extLst>
          </p:cNvPr>
          <p:cNvSpPr txBox="1"/>
          <p:nvPr/>
        </p:nvSpPr>
        <p:spPr>
          <a:xfrm>
            <a:off x="289806" y="4033038"/>
            <a:ext cx="7973914" cy="461665"/>
          </a:xfrm>
          <a:prstGeom prst="rect">
            <a:avLst/>
          </a:prstGeom>
          <a:noFill/>
        </p:spPr>
        <p:txBody>
          <a:bodyPr wrap="none" rtlCol="0">
            <a:spAutoFit/>
          </a:bodyPr>
          <a:lstStyle/>
          <a:p>
            <a:pPr marL="342900" indent="-342900">
              <a:buFont typeface="Wingdings" panose="05000000000000000000" pitchFamily="2" charset="2"/>
              <a:buChar char="ü"/>
            </a:pPr>
            <a:r>
              <a:rPr lang="en-US" sz="2400" dirty="0">
                <a:solidFill>
                  <a:schemeClr val="accent1">
                    <a:lumMod val="75000"/>
                  </a:schemeClr>
                </a:solidFill>
              </a:rPr>
              <a:t>Characterization of </a:t>
            </a:r>
            <a:r>
              <a:rPr lang="en-US" sz="2400" b="1" dirty="0">
                <a:solidFill>
                  <a:schemeClr val="accent1">
                    <a:lumMod val="75000"/>
                  </a:schemeClr>
                </a:solidFill>
              </a:rPr>
              <a:t>“Healthy” </a:t>
            </a:r>
            <a:r>
              <a:rPr lang="en-US" sz="2400" dirty="0">
                <a:solidFill>
                  <a:schemeClr val="accent1">
                    <a:lumMod val="75000"/>
                  </a:schemeClr>
                </a:solidFill>
              </a:rPr>
              <a:t>(“Normal”) Urologic Function </a:t>
            </a:r>
          </a:p>
        </p:txBody>
      </p:sp>
      <p:sp>
        <p:nvSpPr>
          <p:cNvPr id="13" name="TextBox 12">
            <a:extLst>
              <a:ext uri="{FF2B5EF4-FFF2-40B4-BE49-F238E27FC236}">
                <a16:creationId xmlns:a16="http://schemas.microsoft.com/office/drawing/2014/main" id="{F6F549E2-9840-2E0A-00C0-CE38C707945B}"/>
              </a:ext>
            </a:extLst>
          </p:cNvPr>
          <p:cNvSpPr txBox="1"/>
          <p:nvPr/>
        </p:nvSpPr>
        <p:spPr>
          <a:xfrm>
            <a:off x="289806" y="4574181"/>
            <a:ext cx="11272573" cy="461665"/>
          </a:xfrm>
          <a:prstGeom prst="rect">
            <a:avLst/>
          </a:prstGeom>
          <a:noFill/>
        </p:spPr>
        <p:txBody>
          <a:bodyPr wrap="none" rtlCol="0">
            <a:spAutoFit/>
          </a:bodyPr>
          <a:lstStyle/>
          <a:p>
            <a:pPr marL="342900" indent="-342900">
              <a:buFont typeface="Wingdings" panose="05000000000000000000" pitchFamily="2" charset="2"/>
              <a:buChar char="ü"/>
            </a:pPr>
            <a:r>
              <a:rPr lang="en-US" sz="2400" dirty="0">
                <a:solidFill>
                  <a:schemeClr val="accent1">
                    <a:lumMod val="75000"/>
                  </a:schemeClr>
                </a:solidFill>
              </a:rPr>
              <a:t>Identification of </a:t>
            </a:r>
            <a:r>
              <a:rPr lang="en-US" sz="2400" b="1" dirty="0">
                <a:solidFill>
                  <a:schemeClr val="accent1">
                    <a:lumMod val="75000"/>
                  </a:schemeClr>
                </a:solidFill>
              </a:rPr>
              <a:t>Risk</a:t>
            </a:r>
            <a:r>
              <a:rPr lang="en-US" sz="2400" dirty="0">
                <a:solidFill>
                  <a:schemeClr val="accent1">
                    <a:lumMod val="75000"/>
                  </a:schemeClr>
                </a:solidFill>
              </a:rPr>
              <a:t> Factors for Disease (e.g., Early-in-Life, Behavioral, Environmental) </a:t>
            </a:r>
          </a:p>
        </p:txBody>
      </p:sp>
      <p:sp>
        <p:nvSpPr>
          <p:cNvPr id="14" name="TextBox 13">
            <a:extLst>
              <a:ext uri="{FF2B5EF4-FFF2-40B4-BE49-F238E27FC236}">
                <a16:creationId xmlns:a16="http://schemas.microsoft.com/office/drawing/2014/main" id="{D97430CF-150F-8A4F-BFEF-01019471A960}"/>
              </a:ext>
            </a:extLst>
          </p:cNvPr>
          <p:cNvSpPr txBox="1"/>
          <p:nvPr/>
        </p:nvSpPr>
        <p:spPr>
          <a:xfrm>
            <a:off x="289806" y="5115324"/>
            <a:ext cx="8267520" cy="461665"/>
          </a:xfrm>
          <a:prstGeom prst="rect">
            <a:avLst/>
          </a:prstGeom>
          <a:noFill/>
        </p:spPr>
        <p:txBody>
          <a:bodyPr wrap="none" rtlCol="0">
            <a:spAutoFit/>
          </a:bodyPr>
          <a:lstStyle/>
          <a:p>
            <a:pPr marL="342900" indent="-342900">
              <a:buFont typeface="Wingdings" panose="05000000000000000000" pitchFamily="2" charset="2"/>
              <a:buChar char="ü"/>
            </a:pPr>
            <a:r>
              <a:rPr lang="en-US" sz="2400" dirty="0">
                <a:solidFill>
                  <a:schemeClr val="accent1">
                    <a:lumMod val="75000"/>
                  </a:schemeClr>
                </a:solidFill>
              </a:rPr>
              <a:t>Underlying </a:t>
            </a:r>
            <a:r>
              <a:rPr lang="en-US" sz="2400" b="1" dirty="0">
                <a:solidFill>
                  <a:schemeClr val="accent1">
                    <a:lumMod val="75000"/>
                  </a:schemeClr>
                </a:solidFill>
              </a:rPr>
              <a:t>Mechanisms</a:t>
            </a:r>
            <a:r>
              <a:rPr lang="en-US" sz="2400" dirty="0">
                <a:solidFill>
                  <a:schemeClr val="accent1">
                    <a:lumMod val="75000"/>
                  </a:schemeClr>
                </a:solidFill>
              </a:rPr>
              <a:t> and </a:t>
            </a:r>
            <a:r>
              <a:rPr lang="en-US" sz="2400" b="1" dirty="0">
                <a:solidFill>
                  <a:schemeClr val="accent1">
                    <a:lumMod val="75000"/>
                  </a:schemeClr>
                </a:solidFill>
              </a:rPr>
              <a:t>Prevention</a:t>
            </a:r>
            <a:r>
              <a:rPr lang="en-US" sz="2400" dirty="0">
                <a:solidFill>
                  <a:schemeClr val="accent1">
                    <a:lumMod val="75000"/>
                  </a:schemeClr>
                </a:solidFill>
              </a:rPr>
              <a:t> of Urologic Disorders</a:t>
            </a:r>
          </a:p>
        </p:txBody>
      </p:sp>
      <p:sp>
        <p:nvSpPr>
          <p:cNvPr id="15" name="TextBox 14">
            <a:extLst>
              <a:ext uri="{FF2B5EF4-FFF2-40B4-BE49-F238E27FC236}">
                <a16:creationId xmlns:a16="http://schemas.microsoft.com/office/drawing/2014/main" id="{9F7BF71D-3609-7D04-BD44-7F97D5A855DB}"/>
              </a:ext>
            </a:extLst>
          </p:cNvPr>
          <p:cNvSpPr txBox="1"/>
          <p:nvPr/>
        </p:nvSpPr>
        <p:spPr>
          <a:xfrm>
            <a:off x="289806" y="5656470"/>
            <a:ext cx="10274031" cy="461665"/>
          </a:xfrm>
          <a:prstGeom prst="rect">
            <a:avLst/>
          </a:prstGeom>
          <a:noFill/>
        </p:spPr>
        <p:txBody>
          <a:bodyPr wrap="none" rtlCol="0">
            <a:spAutoFit/>
          </a:bodyPr>
          <a:lstStyle/>
          <a:p>
            <a:pPr marL="342900" indent="-342900">
              <a:buFont typeface="Wingdings" panose="05000000000000000000" pitchFamily="2" charset="2"/>
              <a:buChar char="ü"/>
            </a:pPr>
            <a:r>
              <a:rPr lang="en-US" sz="2400" dirty="0">
                <a:solidFill>
                  <a:schemeClr val="accent1">
                    <a:lumMod val="75000"/>
                  </a:schemeClr>
                </a:solidFill>
              </a:rPr>
              <a:t>Novel Clinical </a:t>
            </a:r>
            <a:r>
              <a:rPr lang="en-US" sz="2400" b="1" dirty="0">
                <a:solidFill>
                  <a:schemeClr val="accent1">
                    <a:lumMod val="75000"/>
                  </a:schemeClr>
                </a:solidFill>
              </a:rPr>
              <a:t>Trial Designs</a:t>
            </a:r>
            <a:r>
              <a:rPr lang="en-US" sz="2400" dirty="0">
                <a:solidFill>
                  <a:schemeClr val="accent1">
                    <a:lumMod val="75000"/>
                  </a:schemeClr>
                </a:solidFill>
              </a:rPr>
              <a:t> and Development of New </a:t>
            </a:r>
            <a:r>
              <a:rPr lang="en-US" sz="2400" b="1" dirty="0">
                <a:solidFill>
                  <a:schemeClr val="accent1">
                    <a:lumMod val="75000"/>
                  </a:schemeClr>
                </a:solidFill>
              </a:rPr>
              <a:t>Therapeutic</a:t>
            </a:r>
            <a:r>
              <a:rPr lang="en-US" sz="2400" dirty="0">
                <a:solidFill>
                  <a:schemeClr val="accent1">
                    <a:lumMod val="75000"/>
                  </a:schemeClr>
                </a:solidFill>
              </a:rPr>
              <a:t> Approaches</a:t>
            </a:r>
          </a:p>
        </p:txBody>
      </p:sp>
      <p:sp>
        <p:nvSpPr>
          <p:cNvPr id="2" name="TextBox 1">
            <a:extLst>
              <a:ext uri="{FF2B5EF4-FFF2-40B4-BE49-F238E27FC236}">
                <a16:creationId xmlns:a16="http://schemas.microsoft.com/office/drawing/2014/main" id="{09661A24-5906-59F0-4B91-E6A46B3000A1}"/>
              </a:ext>
            </a:extLst>
          </p:cNvPr>
          <p:cNvSpPr txBox="1"/>
          <p:nvPr/>
        </p:nvSpPr>
        <p:spPr>
          <a:xfrm>
            <a:off x="289806" y="6215302"/>
            <a:ext cx="10534807" cy="461665"/>
          </a:xfrm>
          <a:prstGeom prst="rect">
            <a:avLst/>
          </a:prstGeom>
          <a:noFill/>
        </p:spPr>
        <p:txBody>
          <a:bodyPr wrap="none" rtlCol="0">
            <a:spAutoFit/>
          </a:bodyPr>
          <a:lstStyle/>
          <a:p>
            <a:pPr marL="342900" indent="-342900">
              <a:buFont typeface="Wingdings" panose="05000000000000000000" pitchFamily="2" charset="2"/>
              <a:buChar char="ü"/>
            </a:pPr>
            <a:r>
              <a:rPr lang="en-US" sz="2400" dirty="0">
                <a:solidFill>
                  <a:schemeClr val="accent1">
                    <a:lumMod val="75000"/>
                  </a:schemeClr>
                </a:solidFill>
              </a:rPr>
              <a:t>Effective Application of </a:t>
            </a:r>
            <a:r>
              <a:rPr lang="en-US" sz="2400" b="1" dirty="0">
                <a:solidFill>
                  <a:schemeClr val="accent1">
                    <a:lumMod val="75000"/>
                  </a:schemeClr>
                </a:solidFill>
              </a:rPr>
              <a:t>Artificial Intelligence </a:t>
            </a:r>
            <a:r>
              <a:rPr lang="en-US" sz="2400" dirty="0">
                <a:solidFill>
                  <a:schemeClr val="accent1">
                    <a:lumMod val="75000"/>
                  </a:schemeClr>
                </a:solidFill>
              </a:rPr>
              <a:t>and </a:t>
            </a:r>
            <a:r>
              <a:rPr lang="en-US" sz="2400" b="1" dirty="0">
                <a:solidFill>
                  <a:schemeClr val="accent1">
                    <a:lumMod val="75000"/>
                  </a:schemeClr>
                </a:solidFill>
              </a:rPr>
              <a:t>Machine Learning </a:t>
            </a:r>
            <a:r>
              <a:rPr lang="en-US" sz="2400" dirty="0">
                <a:solidFill>
                  <a:schemeClr val="accent1">
                    <a:lumMod val="75000"/>
                  </a:schemeClr>
                </a:solidFill>
              </a:rPr>
              <a:t>Approaches</a:t>
            </a:r>
          </a:p>
        </p:txBody>
      </p:sp>
    </p:spTree>
    <p:extLst>
      <p:ext uri="{BB962C8B-B14F-4D97-AF65-F5344CB8AC3E}">
        <p14:creationId xmlns:p14="http://schemas.microsoft.com/office/powerpoint/2010/main" val="2252736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A33D069-07BA-B632-D6F6-FCC475A4C100}"/>
              </a:ext>
            </a:extLst>
          </p:cNvPr>
          <p:cNvSpPr/>
          <p:nvPr/>
        </p:nvSpPr>
        <p:spPr>
          <a:xfrm>
            <a:off x="6314173" y="5389486"/>
            <a:ext cx="5746282" cy="14488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10E1B264-E8B2-9FD1-07D8-60192F3CC54B}"/>
              </a:ext>
            </a:extLst>
          </p:cNvPr>
          <p:cNvSpPr>
            <a:spLocks noGrp="1"/>
          </p:cNvSpPr>
          <p:nvPr>
            <p:ph type="title"/>
          </p:nvPr>
        </p:nvSpPr>
        <p:spPr>
          <a:xfrm>
            <a:off x="983858" y="295115"/>
            <a:ext cx="11108206" cy="709177"/>
          </a:xfrm>
        </p:spPr>
        <p:txBody>
          <a:bodyPr>
            <a:normAutofit/>
          </a:bodyPr>
          <a:lstStyle/>
          <a:p>
            <a:r>
              <a:rPr lang="en-US" sz="4400" dirty="0">
                <a:solidFill>
                  <a:schemeClr val="bg1"/>
                </a:solidFill>
                <a:latin typeface="Calibri" panose="020F0502020204030204" pitchFamily="34" charset="0"/>
                <a:cs typeface="Calibri" panose="020F0502020204030204" pitchFamily="34" charset="0"/>
              </a:rPr>
              <a:t>NIH On-Line Resources for Getting Started</a:t>
            </a:r>
          </a:p>
        </p:txBody>
      </p:sp>
      <p:sp>
        <p:nvSpPr>
          <p:cNvPr id="22" name="TextBox 21">
            <a:extLst>
              <a:ext uri="{FF2B5EF4-FFF2-40B4-BE49-F238E27FC236}">
                <a16:creationId xmlns:a16="http://schemas.microsoft.com/office/drawing/2014/main" id="{62C00E33-21AC-68E2-0B39-F4B566785EEE}"/>
              </a:ext>
            </a:extLst>
          </p:cNvPr>
          <p:cNvSpPr txBox="1"/>
          <p:nvPr/>
        </p:nvSpPr>
        <p:spPr>
          <a:xfrm>
            <a:off x="1757907" y="2794823"/>
            <a:ext cx="3543555" cy="52322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en-US" sz="2800" dirty="0">
                <a:hlinkClick r:id="rId2"/>
              </a:rPr>
              <a:t>https://grants.nih.gov/</a:t>
            </a:r>
            <a:endParaRPr lang="en-US" sz="2800" dirty="0"/>
          </a:p>
        </p:txBody>
      </p:sp>
      <p:sp>
        <p:nvSpPr>
          <p:cNvPr id="23" name="TextBox 22">
            <a:extLst>
              <a:ext uri="{FF2B5EF4-FFF2-40B4-BE49-F238E27FC236}">
                <a16:creationId xmlns:a16="http://schemas.microsoft.com/office/drawing/2014/main" id="{620EEB3A-965B-3DF2-57AE-21F286AB1B8E}"/>
              </a:ext>
            </a:extLst>
          </p:cNvPr>
          <p:cNvSpPr txBox="1"/>
          <p:nvPr/>
        </p:nvSpPr>
        <p:spPr>
          <a:xfrm>
            <a:off x="493361" y="2307041"/>
            <a:ext cx="5866093" cy="553998"/>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r>
              <a:rPr lang="en-US" sz="3000" dirty="0">
                <a:solidFill>
                  <a:schemeClr val="accent1">
                    <a:lumMod val="75000"/>
                  </a:schemeClr>
                </a:solidFill>
              </a:rPr>
              <a:t>NIH Grants and Funding Home Page</a:t>
            </a:r>
          </a:p>
        </p:txBody>
      </p:sp>
      <p:pic>
        <p:nvPicPr>
          <p:cNvPr id="8" name="Content Placeholder 7" descr="Graphical user interface, text, application&#10;&#10;Description automatically generated">
            <a:extLst>
              <a:ext uri="{FF2B5EF4-FFF2-40B4-BE49-F238E27FC236}">
                <a16:creationId xmlns:a16="http://schemas.microsoft.com/office/drawing/2014/main" id="{C8A7E1C5-8C13-4310-990A-10E36FECF74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615809" y="1333346"/>
            <a:ext cx="5159893" cy="2305722"/>
          </a:xfrm>
        </p:spPr>
      </p:pic>
      <p:pic>
        <p:nvPicPr>
          <p:cNvPr id="10" name="Picture 9">
            <a:extLst>
              <a:ext uri="{FF2B5EF4-FFF2-40B4-BE49-F238E27FC236}">
                <a16:creationId xmlns:a16="http://schemas.microsoft.com/office/drawing/2014/main" id="{DB9563DC-68EC-9664-02E7-F764F57FA41B}"/>
              </a:ext>
            </a:extLst>
          </p:cNvPr>
          <p:cNvPicPr>
            <a:picLocks noChangeAspect="1"/>
          </p:cNvPicPr>
          <p:nvPr/>
        </p:nvPicPr>
        <p:blipFill>
          <a:blip r:embed="rId4"/>
          <a:stretch>
            <a:fillRect/>
          </a:stretch>
        </p:blipFill>
        <p:spPr>
          <a:xfrm>
            <a:off x="6596559" y="4122091"/>
            <a:ext cx="5159892" cy="2086205"/>
          </a:xfrm>
          <a:prstGeom prst="rect">
            <a:avLst/>
          </a:prstGeom>
        </p:spPr>
      </p:pic>
      <p:sp>
        <p:nvSpPr>
          <p:cNvPr id="16" name="TextBox 15">
            <a:extLst>
              <a:ext uri="{FF2B5EF4-FFF2-40B4-BE49-F238E27FC236}">
                <a16:creationId xmlns:a16="http://schemas.microsoft.com/office/drawing/2014/main" id="{841B2E72-7F5F-5EE2-C424-3D35CA30B1E2}"/>
              </a:ext>
            </a:extLst>
          </p:cNvPr>
          <p:cNvSpPr txBox="1"/>
          <p:nvPr/>
        </p:nvSpPr>
        <p:spPr>
          <a:xfrm>
            <a:off x="6548444" y="6264177"/>
            <a:ext cx="5746283" cy="584775"/>
          </a:xfrm>
          <a:prstGeom prst="rect">
            <a:avLst/>
          </a:prstGeom>
          <a:noFill/>
        </p:spPr>
        <p:txBody>
          <a:bodyPr wrap="square">
            <a:spAutoFit/>
          </a:bodyPr>
          <a:lstStyle/>
          <a:p>
            <a:r>
              <a:rPr lang="en-US" sz="1600" dirty="0">
                <a:hlinkClick r:id="rId5"/>
              </a:rPr>
              <a:t>https://grants.nih.gov/grants/how-to-apply-application-guide.html</a:t>
            </a:r>
            <a:endParaRPr lang="en-US" sz="1600" dirty="0"/>
          </a:p>
          <a:p>
            <a:endParaRPr lang="en-US" sz="1600" dirty="0"/>
          </a:p>
        </p:txBody>
      </p:sp>
      <p:sp>
        <p:nvSpPr>
          <p:cNvPr id="19" name="TextBox 18">
            <a:extLst>
              <a:ext uri="{FF2B5EF4-FFF2-40B4-BE49-F238E27FC236}">
                <a16:creationId xmlns:a16="http://schemas.microsoft.com/office/drawing/2014/main" id="{4293FE72-2F64-6268-4709-10DF867FD2B5}"/>
              </a:ext>
            </a:extLst>
          </p:cNvPr>
          <p:cNvSpPr txBox="1"/>
          <p:nvPr/>
        </p:nvSpPr>
        <p:spPr>
          <a:xfrm>
            <a:off x="6581293" y="3685108"/>
            <a:ext cx="4276008" cy="584775"/>
          </a:xfrm>
          <a:prstGeom prst="rect">
            <a:avLst/>
          </a:prstGeom>
          <a:noFill/>
        </p:spPr>
        <p:txBody>
          <a:bodyPr wrap="square">
            <a:spAutoFit/>
          </a:bodyPr>
          <a:lstStyle/>
          <a:p>
            <a:r>
              <a:rPr lang="en-US" sz="1600" dirty="0">
                <a:hlinkClick r:id="rId6"/>
              </a:rPr>
              <a:t>https://grants.nih.gov/grants/about_grants.htm</a:t>
            </a:r>
            <a:endParaRPr lang="en-US" sz="1600" dirty="0"/>
          </a:p>
          <a:p>
            <a:endParaRPr lang="en-US" sz="1600" dirty="0"/>
          </a:p>
        </p:txBody>
      </p:sp>
      <p:sp>
        <p:nvSpPr>
          <p:cNvPr id="24" name="TextBox 23">
            <a:extLst>
              <a:ext uri="{FF2B5EF4-FFF2-40B4-BE49-F238E27FC236}">
                <a16:creationId xmlns:a16="http://schemas.microsoft.com/office/drawing/2014/main" id="{9114B809-6E38-97BC-CE55-56FE896C1B19}"/>
              </a:ext>
            </a:extLst>
          </p:cNvPr>
          <p:cNvSpPr txBox="1"/>
          <p:nvPr/>
        </p:nvSpPr>
        <p:spPr>
          <a:xfrm>
            <a:off x="467869" y="3639068"/>
            <a:ext cx="6080575" cy="954107"/>
          </a:xfrm>
          <a:prstGeom prst="rect">
            <a:avLst/>
          </a:prstGeom>
          <a:noFill/>
        </p:spPr>
        <p:txBody>
          <a:bodyPr wrap="none" rtlCol="0">
            <a:spAutoFit/>
          </a:bodyPr>
          <a:lstStyle/>
          <a:p>
            <a:r>
              <a:rPr lang="en-US" sz="2800" dirty="0">
                <a:solidFill>
                  <a:schemeClr val="accent1">
                    <a:lumMod val="75000"/>
                  </a:schemeClr>
                </a:solidFill>
              </a:rPr>
              <a:t>One-stop site for information about NIH </a:t>
            </a:r>
          </a:p>
          <a:p>
            <a:r>
              <a:rPr lang="en-US" sz="2800" dirty="0">
                <a:solidFill>
                  <a:schemeClr val="accent1">
                    <a:lumMod val="75000"/>
                  </a:schemeClr>
                </a:solidFill>
              </a:rPr>
              <a:t>application, review, and award process </a:t>
            </a:r>
          </a:p>
        </p:txBody>
      </p:sp>
      <p:sp>
        <p:nvSpPr>
          <p:cNvPr id="2" name="TextBox 1">
            <a:extLst>
              <a:ext uri="{FF2B5EF4-FFF2-40B4-BE49-F238E27FC236}">
                <a16:creationId xmlns:a16="http://schemas.microsoft.com/office/drawing/2014/main" id="{89F26321-533F-9F22-415C-5B13C0978EBB}"/>
              </a:ext>
            </a:extLst>
          </p:cNvPr>
          <p:cNvSpPr txBox="1"/>
          <p:nvPr/>
        </p:nvSpPr>
        <p:spPr>
          <a:xfrm>
            <a:off x="493361" y="4821885"/>
            <a:ext cx="6017566" cy="954107"/>
          </a:xfrm>
          <a:prstGeom prst="rect">
            <a:avLst/>
          </a:prstGeom>
          <a:noFill/>
        </p:spPr>
        <p:txBody>
          <a:bodyPr wrap="square" rtlCol="0">
            <a:spAutoFit/>
          </a:bodyPr>
          <a:lstStyle/>
          <a:p>
            <a:r>
              <a:rPr lang="en-US" sz="2800" dirty="0">
                <a:solidFill>
                  <a:schemeClr val="accent1">
                    <a:lumMod val="75000"/>
                  </a:schemeClr>
                </a:solidFill>
              </a:rPr>
              <a:t>Links to navigate to all steps, funding policies and history, key resources, </a:t>
            </a:r>
            <a:r>
              <a:rPr lang="en-US" sz="2800" dirty="0" err="1">
                <a:solidFill>
                  <a:schemeClr val="accent1">
                    <a:lumMod val="75000"/>
                  </a:schemeClr>
                </a:solidFill>
              </a:rPr>
              <a:t>etc</a:t>
            </a:r>
            <a:endParaRPr lang="en-US" sz="2800" dirty="0">
              <a:solidFill>
                <a:schemeClr val="accent1">
                  <a:lumMod val="75000"/>
                </a:schemeClr>
              </a:solidFill>
            </a:endParaRPr>
          </a:p>
        </p:txBody>
      </p:sp>
      <p:pic>
        <p:nvPicPr>
          <p:cNvPr id="5" name="Picture 4" descr="Graphical user interface, text&#10;&#10;Description automatically generated">
            <a:extLst>
              <a:ext uri="{FF2B5EF4-FFF2-40B4-BE49-F238E27FC236}">
                <a16:creationId xmlns:a16="http://schemas.microsoft.com/office/drawing/2014/main" id="{EC457FCD-BFCE-4018-A9BB-91ED9F5ED6C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3438" y="1589869"/>
            <a:ext cx="5427463" cy="797772"/>
          </a:xfrm>
          <a:prstGeom prst="rect">
            <a:avLst/>
          </a:prstGeom>
        </p:spPr>
      </p:pic>
    </p:spTree>
    <p:extLst>
      <p:ext uri="{BB962C8B-B14F-4D97-AF65-F5344CB8AC3E}">
        <p14:creationId xmlns:p14="http://schemas.microsoft.com/office/powerpoint/2010/main" val="31238927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CF99E-572A-6C85-F9F7-FBF19F09A5FA}"/>
              </a:ext>
            </a:extLst>
          </p:cNvPr>
          <p:cNvSpPr>
            <a:spLocks noGrp="1"/>
          </p:cNvSpPr>
          <p:nvPr>
            <p:ph type="title"/>
          </p:nvPr>
        </p:nvSpPr>
        <p:spPr>
          <a:xfrm>
            <a:off x="449639" y="283951"/>
            <a:ext cx="12274826" cy="762000"/>
          </a:xfrm>
        </p:spPr>
        <p:txBody>
          <a:bodyPr/>
          <a:lstStyle/>
          <a:p>
            <a:r>
              <a:rPr lang="en-US" sz="4200" b="0" dirty="0">
                <a:solidFill>
                  <a:schemeClr val="bg1"/>
                </a:solidFill>
                <a:latin typeface="+mn-lt"/>
              </a:rPr>
              <a:t>Will I be Funded….and How Much and How Long? </a:t>
            </a:r>
          </a:p>
        </p:txBody>
      </p:sp>
      <p:pic>
        <p:nvPicPr>
          <p:cNvPr id="4" name="Picture 3">
            <a:extLst>
              <a:ext uri="{FF2B5EF4-FFF2-40B4-BE49-F238E27FC236}">
                <a16:creationId xmlns:a16="http://schemas.microsoft.com/office/drawing/2014/main" id="{C20BE591-FB99-AB59-F395-AE8FD018BA77}"/>
              </a:ext>
            </a:extLst>
          </p:cNvPr>
          <p:cNvPicPr>
            <a:picLocks noChangeAspect="1"/>
          </p:cNvPicPr>
          <p:nvPr/>
        </p:nvPicPr>
        <p:blipFill>
          <a:blip r:embed="rId2"/>
          <a:stretch>
            <a:fillRect/>
          </a:stretch>
        </p:blipFill>
        <p:spPr>
          <a:xfrm>
            <a:off x="92145" y="1321902"/>
            <a:ext cx="4839451" cy="4678205"/>
          </a:xfrm>
          <a:prstGeom prst="rect">
            <a:avLst/>
          </a:prstGeom>
        </p:spPr>
      </p:pic>
      <p:sp>
        <p:nvSpPr>
          <p:cNvPr id="5" name="Rectangle 4">
            <a:extLst>
              <a:ext uri="{FF2B5EF4-FFF2-40B4-BE49-F238E27FC236}">
                <a16:creationId xmlns:a16="http://schemas.microsoft.com/office/drawing/2014/main" id="{1D557E9C-F4E1-CD94-2211-5DCF7854D375}"/>
              </a:ext>
            </a:extLst>
          </p:cNvPr>
          <p:cNvSpPr/>
          <p:nvPr/>
        </p:nvSpPr>
        <p:spPr>
          <a:xfrm>
            <a:off x="6368392" y="5747852"/>
            <a:ext cx="5654643" cy="9529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0FE5C12-45C0-1C7D-67A5-0AC4227AC85E}"/>
              </a:ext>
            </a:extLst>
          </p:cNvPr>
          <p:cNvSpPr txBox="1"/>
          <p:nvPr/>
        </p:nvSpPr>
        <p:spPr>
          <a:xfrm>
            <a:off x="97155" y="6150114"/>
            <a:ext cx="11997690" cy="707886"/>
          </a:xfrm>
          <a:prstGeom prst="rect">
            <a:avLst/>
          </a:prstGeom>
          <a:noFill/>
        </p:spPr>
        <p:txBody>
          <a:bodyPr wrap="square">
            <a:spAutoFit/>
          </a:bodyPr>
          <a:lstStyle/>
          <a:p>
            <a:r>
              <a:rPr lang="en-US" sz="2000" dirty="0">
                <a:solidFill>
                  <a:schemeClr val="accent1">
                    <a:lumMod val="75000"/>
                  </a:schemeClr>
                </a:solidFill>
              </a:rPr>
              <a:t>NIDDK 2023 Award Funding Policy: </a:t>
            </a:r>
            <a:r>
              <a:rPr lang="en-US" sz="2000" dirty="0">
                <a:hlinkClick r:id="rId3"/>
              </a:rPr>
              <a:t>https://www.niddk.nih.gov/research-funding/process/award-funding-policy</a:t>
            </a:r>
            <a:endParaRPr lang="en-US" sz="2000" dirty="0"/>
          </a:p>
          <a:p>
            <a:endParaRPr lang="en-US" sz="2000" dirty="0"/>
          </a:p>
        </p:txBody>
      </p:sp>
      <p:sp>
        <p:nvSpPr>
          <p:cNvPr id="8" name="TextBox 7">
            <a:extLst>
              <a:ext uri="{FF2B5EF4-FFF2-40B4-BE49-F238E27FC236}">
                <a16:creationId xmlns:a16="http://schemas.microsoft.com/office/drawing/2014/main" id="{2211CDF6-2B4E-C852-E6B0-B9EC4112264A}"/>
              </a:ext>
            </a:extLst>
          </p:cNvPr>
          <p:cNvSpPr txBox="1"/>
          <p:nvPr/>
        </p:nvSpPr>
        <p:spPr>
          <a:xfrm>
            <a:off x="5041139" y="1542853"/>
            <a:ext cx="6973191" cy="461665"/>
          </a:xfrm>
          <a:prstGeom prst="rect">
            <a:avLst/>
          </a:prstGeom>
          <a:noFill/>
        </p:spPr>
        <p:txBody>
          <a:bodyPr wrap="none" rtlCol="0">
            <a:spAutoFit/>
          </a:bodyPr>
          <a:lstStyle/>
          <a:p>
            <a:pPr marL="342900" indent="-342900">
              <a:buFont typeface="Wingdings" panose="05000000000000000000" pitchFamily="2" charset="2"/>
              <a:buChar char="§"/>
            </a:pPr>
            <a:r>
              <a:rPr lang="en-US" sz="2400" dirty="0">
                <a:solidFill>
                  <a:schemeClr val="accent1">
                    <a:lumMod val="75000"/>
                  </a:schemeClr>
                </a:solidFill>
              </a:rPr>
              <a:t>NIDDK </a:t>
            </a:r>
            <a:r>
              <a:rPr lang="en-US" sz="2400" b="1" dirty="0">
                <a:solidFill>
                  <a:schemeClr val="accent1">
                    <a:lumMod val="75000"/>
                  </a:schemeClr>
                </a:solidFill>
              </a:rPr>
              <a:t>Funding Policies </a:t>
            </a:r>
            <a:r>
              <a:rPr lang="en-US" sz="2400" dirty="0">
                <a:solidFill>
                  <a:schemeClr val="accent1">
                    <a:lumMod val="75000"/>
                  </a:schemeClr>
                </a:solidFill>
              </a:rPr>
              <a:t>are posted every Fiscal Year</a:t>
            </a:r>
          </a:p>
        </p:txBody>
      </p:sp>
      <p:sp>
        <p:nvSpPr>
          <p:cNvPr id="9" name="TextBox 8">
            <a:extLst>
              <a:ext uri="{FF2B5EF4-FFF2-40B4-BE49-F238E27FC236}">
                <a16:creationId xmlns:a16="http://schemas.microsoft.com/office/drawing/2014/main" id="{1943470E-27E1-5177-E9D0-63C8C7A74317}"/>
              </a:ext>
            </a:extLst>
          </p:cNvPr>
          <p:cNvSpPr txBox="1"/>
          <p:nvPr/>
        </p:nvSpPr>
        <p:spPr>
          <a:xfrm>
            <a:off x="5041139" y="2137558"/>
            <a:ext cx="6946966" cy="1938992"/>
          </a:xfrm>
          <a:prstGeom prst="rect">
            <a:avLst/>
          </a:prstGeom>
          <a:noFill/>
        </p:spPr>
        <p:txBody>
          <a:bodyPr wrap="none" rtlCol="0">
            <a:spAutoFit/>
          </a:bodyPr>
          <a:lstStyle/>
          <a:p>
            <a:pPr marL="342900" indent="-342900">
              <a:buFont typeface="Wingdings" panose="05000000000000000000" pitchFamily="2" charset="2"/>
              <a:buChar char="§"/>
            </a:pPr>
            <a:r>
              <a:rPr lang="en-US" sz="2400" dirty="0">
                <a:solidFill>
                  <a:schemeClr val="accent1">
                    <a:lumMod val="75000"/>
                  </a:schemeClr>
                </a:solidFill>
              </a:rPr>
              <a:t>Most applications (e.g., R01s) are funded based on </a:t>
            </a:r>
          </a:p>
          <a:p>
            <a:r>
              <a:rPr lang="en-US" sz="2400" dirty="0">
                <a:solidFill>
                  <a:schemeClr val="accent1">
                    <a:lumMod val="75000"/>
                  </a:schemeClr>
                </a:solidFill>
              </a:rPr>
              <a:t>     established </a:t>
            </a:r>
            <a:r>
              <a:rPr lang="en-US" sz="2400" b="1" dirty="0">
                <a:solidFill>
                  <a:schemeClr val="accent1">
                    <a:lumMod val="75000"/>
                  </a:schemeClr>
                </a:solidFill>
              </a:rPr>
              <a:t>“Pay Lines”</a:t>
            </a:r>
            <a:r>
              <a:rPr lang="en-US" sz="2400" dirty="0">
                <a:solidFill>
                  <a:schemeClr val="accent1">
                    <a:lumMod val="75000"/>
                  </a:schemeClr>
                </a:solidFill>
              </a:rPr>
              <a:t> (reviewed applications are </a:t>
            </a:r>
          </a:p>
          <a:p>
            <a:r>
              <a:rPr lang="en-US" sz="2400" dirty="0">
                <a:solidFill>
                  <a:schemeClr val="accent1">
                    <a:lumMod val="75000"/>
                  </a:schemeClr>
                </a:solidFill>
              </a:rPr>
              <a:t>     usually ordered based on </a:t>
            </a:r>
            <a:r>
              <a:rPr lang="en-US" sz="2400" b="1" dirty="0">
                <a:solidFill>
                  <a:schemeClr val="accent1">
                    <a:lumMod val="75000"/>
                  </a:schemeClr>
                </a:solidFill>
              </a:rPr>
              <a:t>percentile scores</a:t>
            </a:r>
            <a:r>
              <a:rPr lang="en-US" sz="2400" dirty="0">
                <a:solidFill>
                  <a:schemeClr val="accent1">
                    <a:lumMod val="75000"/>
                  </a:schemeClr>
                </a:solidFill>
              </a:rPr>
              <a:t>). </a:t>
            </a:r>
          </a:p>
          <a:p>
            <a:r>
              <a:rPr lang="en-US" sz="2400" dirty="0">
                <a:solidFill>
                  <a:schemeClr val="accent1">
                    <a:lumMod val="75000"/>
                  </a:schemeClr>
                </a:solidFill>
              </a:rPr>
              <a:t>     Sometimes we can </a:t>
            </a:r>
            <a:r>
              <a:rPr lang="en-US" sz="2400" b="1" dirty="0">
                <a:solidFill>
                  <a:schemeClr val="accent1">
                    <a:lumMod val="75000"/>
                  </a:schemeClr>
                </a:solidFill>
              </a:rPr>
              <a:t>“reach” beyond the Pay Line </a:t>
            </a:r>
            <a:r>
              <a:rPr lang="en-US" sz="2400" dirty="0">
                <a:solidFill>
                  <a:schemeClr val="accent1">
                    <a:lumMod val="75000"/>
                  </a:schemeClr>
                </a:solidFill>
              </a:rPr>
              <a:t>to </a:t>
            </a:r>
          </a:p>
          <a:p>
            <a:r>
              <a:rPr lang="en-US" sz="2400" dirty="0">
                <a:solidFill>
                  <a:schemeClr val="accent1">
                    <a:lumMod val="75000"/>
                  </a:schemeClr>
                </a:solidFill>
              </a:rPr>
              <a:t>     make limited, discretionary awards </a:t>
            </a:r>
          </a:p>
        </p:txBody>
      </p:sp>
      <p:sp>
        <p:nvSpPr>
          <p:cNvPr id="10" name="TextBox 9">
            <a:extLst>
              <a:ext uri="{FF2B5EF4-FFF2-40B4-BE49-F238E27FC236}">
                <a16:creationId xmlns:a16="http://schemas.microsoft.com/office/drawing/2014/main" id="{4845A7B8-C403-1277-50DE-D9A1EE589774}"/>
              </a:ext>
            </a:extLst>
          </p:cNvPr>
          <p:cNvSpPr txBox="1"/>
          <p:nvPr/>
        </p:nvSpPr>
        <p:spPr>
          <a:xfrm>
            <a:off x="5041139" y="4209590"/>
            <a:ext cx="7309502" cy="830997"/>
          </a:xfrm>
          <a:prstGeom prst="rect">
            <a:avLst/>
          </a:prstGeom>
          <a:noFill/>
        </p:spPr>
        <p:txBody>
          <a:bodyPr wrap="none" rtlCol="0">
            <a:spAutoFit/>
          </a:bodyPr>
          <a:lstStyle/>
          <a:p>
            <a:pPr marL="342900" indent="-342900">
              <a:buFont typeface="Wingdings" panose="05000000000000000000" pitchFamily="2" charset="2"/>
              <a:buChar char="§"/>
            </a:pPr>
            <a:r>
              <a:rPr lang="en-US" sz="2400" dirty="0">
                <a:solidFill>
                  <a:schemeClr val="accent1">
                    <a:lumMod val="75000"/>
                  </a:schemeClr>
                </a:solidFill>
              </a:rPr>
              <a:t>Funding decisions for many award types are impacted </a:t>
            </a:r>
          </a:p>
          <a:p>
            <a:r>
              <a:rPr lang="en-US" sz="2400" dirty="0">
                <a:solidFill>
                  <a:schemeClr val="accent1">
                    <a:lumMod val="75000"/>
                  </a:schemeClr>
                </a:solidFill>
              </a:rPr>
              <a:t>     by other criteria (e.g., specifics of the solicitation)</a:t>
            </a:r>
          </a:p>
        </p:txBody>
      </p:sp>
      <p:sp>
        <p:nvSpPr>
          <p:cNvPr id="11" name="TextBox 10">
            <a:extLst>
              <a:ext uri="{FF2B5EF4-FFF2-40B4-BE49-F238E27FC236}">
                <a16:creationId xmlns:a16="http://schemas.microsoft.com/office/drawing/2014/main" id="{41F8B00F-06FD-3BDA-0C40-E375896E425C}"/>
              </a:ext>
            </a:extLst>
          </p:cNvPr>
          <p:cNvSpPr txBox="1"/>
          <p:nvPr/>
        </p:nvSpPr>
        <p:spPr>
          <a:xfrm>
            <a:off x="5041139" y="5173626"/>
            <a:ext cx="7318670" cy="830997"/>
          </a:xfrm>
          <a:prstGeom prst="rect">
            <a:avLst/>
          </a:prstGeom>
          <a:noFill/>
        </p:spPr>
        <p:txBody>
          <a:bodyPr wrap="none" rtlCol="0">
            <a:spAutoFit/>
          </a:bodyPr>
          <a:lstStyle/>
          <a:p>
            <a:pPr marL="342900" indent="-342900">
              <a:buFont typeface="Wingdings" panose="05000000000000000000" pitchFamily="2" charset="2"/>
              <a:buChar char="§"/>
            </a:pPr>
            <a:r>
              <a:rPr lang="en-US" sz="2400" dirty="0">
                <a:solidFill>
                  <a:schemeClr val="accent1">
                    <a:lumMod val="75000"/>
                  </a:schemeClr>
                </a:solidFill>
              </a:rPr>
              <a:t>All funding decisions involve </a:t>
            </a:r>
            <a:r>
              <a:rPr lang="en-US" sz="2400" b="1" dirty="0">
                <a:solidFill>
                  <a:schemeClr val="accent1">
                    <a:lumMod val="75000"/>
                  </a:schemeClr>
                </a:solidFill>
              </a:rPr>
              <a:t>multiple levels of review </a:t>
            </a:r>
          </a:p>
          <a:p>
            <a:r>
              <a:rPr lang="en-US" sz="2400" dirty="0">
                <a:solidFill>
                  <a:schemeClr val="accent1">
                    <a:lumMod val="75000"/>
                  </a:schemeClr>
                </a:solidFill>
              </a:rPr>
              <a:t>     and a final review by the NIDDK Advisory Council</a:t>
            </a:r>
          </a:p>
        </p:txBody>
      </p:sp>
      <p:sp>
        <p:nvSpPr>
          <p:cNvPr id="3" name="Rectangle 2">
            <a:extLst>
              <a:ext uri="{FF2B5EF4-FFF2-40B4-BE49-F238E27FC236}">
                <a16:creationId xmlns:a16="http://schemas.microsoft.com/office/drawing/2014/main" id="{560D2B45-814D-85D8-3001-A745B749E522}"/>
              </a:ext>
            </a:extLst>
          </p:cNvPr>
          <p:cNvSpPr/>
          <p:nvPr/>
        </p:nvSpPr>
        <p:spPr>
          <a:xfrm>
            <a:off x="58191" y="1333064"/>
            <a:ext cx="4921134" cy="4751852"/>
          </a:xfrm>
          <a:prstGeom prst="rect">
            <a:avLst/>
          </a:prstGeom>
          <a:noFill/>
          <a:ln w="190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60237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0590" y="0"/>
            <a:ext cx="11070819" cy="696686"/>
          </a:xfrm>
        </p:spPr>
        <p:txBody>
          <a:bodyPr>
            <a:noAutofit/>
          </a:bodyPr>
          <a:lstStyle/>
          <a:p>
            <a:pPr algn="ctr"/>
            <a:r>
              <a:rPr lang="en-US" sz="4400" dirty="0">
                <a:solidFill>
                  <a:schemeClr val="bg1"/>
                </a:solidFill>
                <a:latin typeface="Calibri" panose="020F0502020204030204" pitchFamily="34" charset="0"/>
                <a:cs typeface="Calibri" panose="020F0502020204030204" pitchFamily="34" charset="0"/>
              </a:rPr>
              <a:t>What if You’re </a:t>
            </a:r>
            <a:r>
              <a:rPr lang="en-US" sz="4400" i="1" dirty="0">
                <a:solidFill>
                  <a:schemeClr val="bg1"/>
                </a:solidFill>
                <a:latin typeface="Calibri" panose="020F0502020204030204" pitchFamily="34" charset="0"/>
                <a:cs typeface="Calibri" panose="020F0502020204030204" pitchFamily="34" charset="0"/>
              </a:rPr>
              <a:t>NOT</a:t>
            </a:r>
            <a:r>
              <a:rPr lang="en-US" sz="4400" dirty="0">
                <a:solidFill>
                  <a:schemeClr val="bg1"/>
                </a:solidFill>
                <a:latin typeface="Calibri" panose="020F0502020204030204" pitchFamily="34" charset="0"/>
                <a:cs typeface="Calibri" panose="020F0502020204030204" pitchFamily="34" charset="0"/>
              </a:rPr>
              <a:t> Funded: </a:t>
            </a:r>
            <a:br>
              <a:rPr lang="en-US" sz="4400" dirty="0">
                <a:solidFill>
                  <a:schemeClr val="bg1"/>
                </a:solidFill>
                <a:latin typeface="Calibri" panose="020F0502020204030204" pitchFamily="34" charset="0"/>
                <a:cs typeface="Calibri" panose="020F0502020204030204" pitchFamily="34" charset="0"/>
              </a:rPr>
            </a:br>
            <a:r>
              <a:rPr lang="en-US" sz="4400" dirty="0">
                <a:solidFill>
                  <a:schemeClr val="bg1"/>
                </a:solidFill>
                <a:latin typeface="Calibri" panose="020F0502020204030204" pitchFamily="34" charset="0"/>
                <a:cs typeface="Calibri" panose="020F0502020204030204" pitchFamily="34" charset="0"/>
              </a:rPr>
              <a:t>NIH Resubmission Policy (e.g., for a R01) </a:t>
            </a:r>
            <a:br>
              <a:rPr lang="en-US" sz="4400" dirty="0">
                <a:solidFill>
                  <a:schemeClr val="bg1"/>
                </a:solidFill>
                <a:latin typeface="Calibri" panose="020F0502020204030204" pitchFamily="34" charset="0"/>
                <a:cs typeface="Calibri" panose="020F0502020204030204" pitchFamily="34" charset="0"/>
              </a:rPr>
            </a:br>
            <a:endParaRPr lang="en-US" sz="4400" dirty="0">
              <a:solidFill>
                <a:schemeClr val="bg1"/>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AEDFC107-0565-1CD1-7DAE-54A0B3D1A9C2}"/>
              </a:ext>
            </a:extLst>
          </p:cNvPr>
          <p:cNvSpPr txBox="1"/>
          <p:nvPr/>
        </p:nvSpPr>
        <p:spPr>
          <a:xfrm>
            <a:off x="349242" y="1346819"/>
            <a:ext cx="12001290" cy="2308324"/>
          </a:xfrm>
          <a:prstGeom prst="rect">
            <a:avLst/>
          </a:prstGeom>
          <a:noFill/>
        </p:spPr>
        <p:txBody>
          <a:bodyPr wrap="square" rtlCol="0">
            <a:spAutoFit/>
          </a:bodyPr>
          <a:lstStyle/>
          <a:p>
            <a:r>
              <a:rPr lang="en-US" sz="2400" dirty="0">
                <a:solidFill>
                  <a:schemeClr val="accent1">
                    <a:lumMod val="75000"/>
                  </a:schemeClr>
                </a:solidFill>
              </a:rPr>
              <a:t>If your NEW Application (A0) is FUNDED then GREAT! </a:t>
            </a:r>
          </a:p>
          <a:p>
            <a:r>
              <a:rPr lang="en-US" sz="2400" dirty="0">
                <a:solidFill>
                  <a:schemeClr val="accent1">
                    <a:lumMod val="75000"/>
                  </a:schemeClr>
                </a:solidFill>
              </a:rPr>
              <a:t>If your NEW Application (A0) is NOT FUNDED you may submit:  </a:t>
            </a:r>
          </a:p>
          <a:p>
            <a:pPr marL="800100" lvl="1" indent="-342900">
              <a:buFont typeface="Arial" panose="020B0604020202020204" pitchFamily="34" charset="0"/>
              <a:buChar char="•"/>
            </a:pPr>
            <a:r>
              <a:rPr lang="en-US" sz="2400" dirty="0">
                <a:solidFill>
                  <a:schemeClr val="accent1">
                    <a:lumMod val="75000"/>
                  </a:schemeClr>
                </a:solidFill>
              </a:rPr>
              <a:t>A Revised Resubmission Application (A1) </a:t>
            </a:r>
            <a:r>
              <a:rPr lang="en-US" sz="2400" i="1" u="sng" dirty="0">
                <a:solidFill>
                  <a:schemeClr val="accent1">
                    <a:lumMod val="75000"/>
                  </a:schemeClr>
                </a:solidFill>
              </a:rPr>
              <a:t>or</a:t>
            </a:r>
            <a:r>
              <a:rPr lang="en-US" sz="2400" dirty="0">
                <a:solidFill>
                  <a:schemeClr val="accent1">
                    <a:lumMod val="75000"/>
                  </a:schemeClr>
                </a:solidFill>
              </a:rPr>
              <a:t> </a:t>
            </a:r>
          </a:p>
          <a:p>
            <a:pPr marL="800100" lvl="1" indent="-342900">
              <a:buFont typeface="Arial" panose="020B0604020202020204" pitchFamily="34" charset="0"/>
              <a:buChar char="•"/>
            </a:pPr>
            <a:r>
              <a:rPr lang="en-US" sz="2400" dirty="0">
                <a:solidFill>
                  <a:schemeClr val="accent1">
                    <a:lumMod val="75000"/>
                  </a:schemeClr>
                </a:solidFill>
              </a:rPr>
              <a:t>A NEW Application (A0)</a:t>
            </a:r>
          </a:p>
          <a:p>
            <a:r>
              <a:rPr lang="en-US" sz="2400" dirty="0">
                <a:solidFill>
                  <a:schemeClr val="accent1">
                    <a:lumMod val="75000"/>
                  </a:schemeClr>
                </a:solidFill>
              </a:rPr>
              <a:t>If the Resubmission Application (A1) is NOT FUNDED you </a:t>
            </a:r>
            <a:r>
              <a:rPr lang="en-US" sz="2400" u="sng" dirty="0">
                <a:solidFill>
                  <a:schemeClr val="accent1">
                    <a:lumMod val="75000"/>
                  </a:schemeClr>
                </a:solidFill>
              </a:rPr>
              <a:t>must</a:t>
            </a:r>
            <a:r>
              <a:rPr lang="en-US" sz="2400" dirty="0">
                <a:solidFill>
                  <a:schemeClr val="accent1">
                    <a:lumMod val="75000"/>
                  </a:schemeClr>
                </a:solidFill>
              </a:rPr>
              <a:t> submit a NEW Application (A0) </a:t>
            </a:r>
            <a:r>
              <a:rPr lang="en-US" sz="2400" i="1" dirty="0">
                <a:solidFill>
                  <a:schemeClr val="accent1">
                    <a:lumMod val="75000"/>
                  </a:schemeClr>
                </a:solidFill>
              </a:rPr>
              <a:t>(NOTE: The second Resubmission Application (A2) was eliminated)</a:t>
            </a:r>
          </a:p>
        </p:txBody>
      </p:sp>
      <p:sp>
        <p:nvSpPr>
          <p:cNvPr id="7" name="Rectangle 6">
            <a:extLst>
              <a:ext uri="{FF2B5EF4-FFF2-40B4-BE49-F238E27FC236}">
                <a16:creationId xmlns:a16="http://schemas.microsoft.com/office/drawing/2014/main" id="{7E8F867F-2BF3-F7EB-70FD-BFCF7F9D9017}"/>
              </a:ext>
            </a:extLst>
          </p:cNvPr>
          <p:cNvSpPr/>
          <p:nvPr/>
        </p:nvSpPr>
        <p:spPr>
          <a:xfrm>
            <a:off x="6381549" y="5511181"/>
            <a:ext cx="5650030" cy="11687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75000"/>
                </a:schemeClr>
              </a:solidFill>
            </a:endParaRPr>
          </a:p>
        </p:txBody>
      </p:sp>
      <p:sp>
        <p:nvSpPr>
          <p:cNvPr id="3" name="Content Placeholder 2"/>
          <p:cNvSpPr>
            <a:spLocks noGrp="1"/>
          </p:cNvSpPr>
          <p:nvPr>
            <p:ph idx="1"/>
          </p:nvPr>
        </p:nvSpPr>
        <p:spPr>
          <a:xfrm>
            <a:off x="349242" y="3655143"/>
            <a:ext cx="11569566" cy="4780908"/>
          </a:xfrm>
        </p:spPr>
        <p:txBody>
          <a:bodyPr>
            <a:normAutofit/>
          </a:bodyPr>
          <a:lstStyle/>
          <a:p>
            <a:pPr marL="0" indent="0">
              <a:lnSpc>
                <a:spcPct val="110000"/>
              </a:lnSpc>
              <a:spcBef>
                <a:spcPts val="1200"/>
              </a:spcBef>
              <a:buNone/>
            </a:pPr>
            <a:r>
              <a:rPr lang="en-US" sz="2800" b="1" dirty="0">
                <a:solidFill>
                  <a:schemeClr val="accent1">
                    <a:lumMod val="75000"/>
                  </a:schemeClr>
                </a:solidFill>
                <a:latin typeface="Calibri" panose="020F0502020204030204" pitchFamily="34" charset="0"/>
                <a:cs typeface="Calibri" panose="020F0502020204030204" pitchFamily="34" charset="0"/>
              </a:rPr>
              <a:t>NIH Will Not Accept:</a:t>
            </a:r>
          </a:p>
          <a:p>
            <a:pPr lvl="1">
              <a:lnSpc>
                <a:spcPct val="110000"/>
              </a:lnSpc>
              <a:spcBef>
                <a:spcPts val="0"/>
              </a:spcBef>
            </a:pPr>
            <a:r>
              <a:rPr lang="en-US" dirty="0">
                <a:solidFill>
                  <a:schemeClr val="accent1">
                    <a:lumMod val="75000"/>
                  </a:schemeClr>
                </a:solidFill>
                <a:latin typeface="Calibri" panose="020F0502020204030204" pitchFamily="34" charset="0"/>
                <a:cs typeface="Calibri" panose="020F0502020204030204" pitchFamily="34" charset="0"/>
              </a:rPr>
              <a:t>An A0 or A1 application that overlaps with a funded application</a:t>
            </a:r>
          </a:p>
          <a:p>
            <a:pPr lvl="1">
              <a:lnSpc>
                <a:spcPct val="110000"/>
              </a:lnSpc>
              <a:spcBef>
                <a:spcPts val="0"/>
              </a:spcBef>
            </a:pPr>
            <a:r>
              <a:rPr lang="en-US" dirty="0">
                <a:solidFill>
                  <a:schemeClr val="accent1">
                    <a:lumMod val="75000"/>
                  </a:schemeClr>
                </a:solidFill>
                <a:latin typeface="Calibri" panose="020F0502020204030204" pitchFamily="34" charset="0"/>
                <a:cs typeface="Calibri" panose="020F0502020204030204" pitchFamily="34" charset="0"/>
              </a:rPr>
              <a:t>Simultaneous submissions of overlapping applications</a:t>
            </a:r>
          </a:p>
          <a:p>
            <a:pPr lvl="1">
              <a:lnSpc>
                <a:spcPct val="110000"/>
              </a:lnSpc>
              <a:spcBef>
                <a:spcPts val="0"/>
              </a:spcBef>
            </a:pPr>
            <a:r>
              <a:rPr lang="en-US" dirty="0">
                <a:solidFill>
                  <a:schemeClr val="accent1">
                    <a:lumMod val="75000"/>
                  </a:schemeClr>
                </a:solidFill>
                <a:latin typeface="Calibri" panose="020F0502020204030204" pitchFamily="34" charset="0"/>
                <a:cs typeface="Calibri" panose="020F0502020204030204" pitchFamily="34" charset="0"/>
              </a:rPr>
              <a:t>An A0 or A1 application before NIH issues the summary statement of an earlier, overlapping application</a:t>
            </a:r>
            <a:endParaRPr lang="en-US" sz="2400" dirty="0">
              <a:solidFill>
                <a:schemeClr val="accent1">
                  <a:lumMod val="75000"/>
                </a:schemeClr>
              </a:solidFill>
              <a:latin typeface="Calibri" panose="020F0502020204030204" pitchFamily="34" charset="0"/>
              <a:cs typeface="Calibri" panose="020F0502020204030204" pitchFamily="34" charset="0"/>
            </a:endParaRPr>
          </a:p>
          <a:p>
            <a:pPr marL="0" indent="0">
              <a:lnSpc>
                <a:spcPct val="100000"/>
              </a:lnSpc>
              <a:spcBef>
                <a:spcPts val="1200"/>
              </a:spcBef>
              <a:buNone/>
            </a:pPr>
            <a:r>
              <a:rPr lang="en-US" sz="2800" b="1" dirty="0">
                <a:solidFill>
                  <a:schemeClr val="accent1">
                    <a:lumMod val="75000"/>
                  </a:schemeClr>
                </a:solidFill>
                <a:latin typeface="Calibri" panose="020F0502020204030204" pitchFamily="34" charset="0"/>
                <a:cs typeface="Calibri" panose="020F0502020204030204" pitchFamily="34" charset="0"/>
              </a:rPr>
              <a:t>Resubmission FAQs: Many Scenarios and Requirements  </a:t>
            </a:r>
          </a:p>
          <a:p>
            <a:pPr marL="0" indent="0">
              <a:lnSpc>
                <a:spcPct val="100000"/>
              </a:lnSpc>
              <a:spcBef>
                <a:spcPts val="0"/>
              </a:spcBef>
              <a:buNone/>
            </a:pPr>
            <a:r>
              <a:rPr lang="en-US" sz="2400" dirty="0">
                <a:solidFill>
                  <a:schemeClr val="accent1">
                    <a:lumMod val="75000"/>
                  </a:schemeClr>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http://grants.nih.gov/grants/policy/resubmission_q&amp;a.htm</a:t>
            </a:r>
            <a:r>
              <a:rPr lang="en-US" sz="2400" dirty="0">
                <a:solidFill>
                  <a:schemeClr val="accent1">
                    <a:lumMod val="75000"/>
                  </a:schemeClr>
                </a:solidFill>
                <a:latin typeface="Calibri" panose="020F0502020204030204" pitchFamily="34" charset="0"/>
                <a:cs typeface="Calibri" panose="020F0502020204030204" pitchFamily="34" charset="0"/>
              </a:rPr>
              <a:t> </a:t>
            </a:r>
          </a:p>
          <a:p>
            <a:pPr marL="0" indent="0">
              <a:buNone/>
            </a:pPr>
            <a:endParaRPr lang="en-US" sz="2800" dirty="0">
              <a:solidFill>
                <a:schemeClr val="accent1">
                  <a:lumMod val="75000"/>
                </a:schemeClr>
              </a:solidFill>
              <a:latin typeface="Calibri" panose="020F0502020204030204" pitchFamily="34" charset="0"/>
              <a:cs typeface="Calibri" panose="020F0502020204030204" pitchFamily="34" charset="0"/>
            </a:endParaRPr>
          </a:p>
          <a:p>
            <a:pPr marL="0" indent="0">
              <a:buNone/>
            </a:pPr>
            <a:endParaRPr lang="en-US" dirty="0">
              <a:solidFill>
                <a:schemeClr val="accent1">
                  <a:lumMod val="75000"/>
                </a:schemeClr>
              </a:solidFill>
              <a:latin typeface="Calibri" panose="020F0502020204030204" pitchFamily="34" charset="0"/>
              <a:cs typeface="Calibri" panose="020F0502020204030204" pitchFamily="34" charset="0"/>
            </a:endParaRPr>
          </a:p>
          <a:p>
            <a:pPr marL="0" indent="0">
              <a:buNone/>
            </a:pPr>
            <a:endParaRPr lang="en-US" dirty="0">
              <a:solidFill>
                <a:schemeClr val="accent1">
                  <a:lumMod val="7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512196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a:xfrm>
            <a:off x="2307545" y="273370"/>
            <a:ext cx="8446852" cy="762000"/>
          </a:xfrm>
        </p:spPr>
        <p:txBody>
          <a:bodyPr>
            <a:normAutofit/>
          </a:bodyPr>
          <a:lstStyle/>
          <a:p>
            <a:r>
              <a:rPr lang="en-US" sz="4400" dirty="0">
                <a:solidFill>
                  <a:schemeClr val="bg1"/>
                </a:solidFill>
                <a:latin typeface="Calibri" panose="020F0502020204030204" pitchFamily="34" charset="0"/>
                <a:cs typeface="Calibri" panose="020F0502020204030204" pitchFamily="34" charset="0"/>
              </a:rPr>
              <a:t>Big Changes for NIH Peer Review!</a:t>
            </a:r>
          </a:p>
        </p:txBody>
      </p:sp>
      <p:sp>
        <p:nvSpPr>
          <p:cNvPr id="18" name="Rectangle 17">
            <a:extLst>
              <a:ext uri="{FF2B5EF4-FFF2-40B4-BE49-F238E27FC236}">
                <a16:creationId xmlns:a16="http://schemas.microsoft.com/office/drawing/2014/main" id="{09254DC6-A9B4-A2D0-A3FD-F6E702F3C7AE}"/>
              </a:ext>
            </a:extLst>
          </p:cNvPr>
          <p:cNvSpPr/>
          <p:nvPr/>
        </p:nvSpPr>
        <p:spPr>
          <a:xfrm>
            <a:off x="6400800" y="5717406"/>
            <a:ext cx="5640404" cy="9529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3A2C2D2E-CAB9-FF15-B4E9-5137384AAE1B}"/>
              </a:ext>
            </a:extLst>
          </p:cNvPr>
          <p:cNvSpPr txBox="1"/>
          <p:nvPr/>
        </p:nvSpPr>
        <p:spPr>
          <a:xfrm>
            <a:off x="0" y="6273488"/>
            <a:ext cx="11437856" cy="830997"/>
          </a:xfrm>
          <a:prstGeom prst="rect">
            <a:avLst/>
          </a:prstGeom>
          <a:noFill/>
        </p:spPr>
        <p:txBody>
          <a:bodyPr wrap="square">
            <a:spAutoFit/>
          </a:bodyPr>
          <a:lstStyle/>
          <a:p>
            <a:r>
              <a:rPr lang="en-US" sz="1600" dirty="0">
                <a:solidFill>
                  <a:schemeClr val="accent1">
                    <a:lumMod val="75000"/>
                  </a:schemeClr>
                </a:solidFill>
              </a:rPr>
              <a:t>NIH Grants and Funding: Simplified Review Framework: </a:t>
            </a:r>
          </a:p>
          <a:p>
            <a:r>
              <a:rPr lang="en-US" sz="1600" dirty="0">
                <a:solidFill>
                  <a:srgbClr val="0563C1"/>
                </a:solidFill>
                <a:hlinkClick r:id="rId3">
                  <a:extLst>
                    <a:ext uri="{A12FA001-AC4F-418D-AE19-62706E023703}">
                      <ahyp:hlinkClr xmlns:ahyp="http://schemas.microsoft.com/office/drawing/2018/hyperlinkcolor" val="tx"/>
                    </a:ext>
                  </a:extLst>
                </a:hlinkClick>
              </a:rPr>
              <a:t>https://grants.nih.gov/policy-and-compliance/policy-topics/peer-review/simplifying-review/</a:t>
            </a:r>
            <a:r>
              <a:rPr lang="en-US" sz="1600" dirty="0">
                <a:solidFill>
                  <a:schemeClr val="accent1">
                    <a:lumMod val="75000"/>
                  </a:schemeClr>
                </a:solidFill>
                <a:hlinkClick r:id="rId3">
                  <a:extLst>
                    <a:ext uri="{A12FA001-AC4F-418D-AE19-62706E023703}">
                      <ahyp:hlinkClr xmlns:ahyp="http://schemas.microsoft.com/office/drawing/2018/hyperlinkcolor" val="tx"/>
                    </a:ext>
                  </a:extLst>
                </a:hlinkClick>
              </a:rPr>
              <a:t>framework</a:t>
            </a:r>
            <a:endParaRPr lang="en-US" sz="1600" dirty="0">
              <a:solidFill>
                <a:schemeClr val="accent1">
                  <a:lumMod val="75000"/>
                </a:schemeClr>
              </a:solidFill>
            </a:endParaRPr>
          </a:p>
          <a:p>
            <a:endParaRPr lang="en-US" sz="1600" dirty="0">
              <a:solidFill>
                <a:schemeClr val="accent1">
                  <a:lumMod val="75000"/>
                </a:schemeClr>
              </a:solidFill>
            </a:endParaRPr>
          </a:p>
        </p:txBody>
      </p:sp>
      <p:pic>
        <p:nvPicPr>
          <p:cNvPr id="22" name="Picture 21" descr="Graphical user interface, text, application, email, website&#10;&#10;Description automatically generated">
            <a:extLst>
              <a:ext uri="{FF2B5EF4-FFF2-40B4-BE49-F238E27FC236}">
                <a16:creationId xmlns:a16="http://schemas.microsoft.com/office/drawing/2014/main" id="{8A49E9C8-B0E5-4E22-781C-AE06888FEF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682" y="1334802"/>
            <a:ext cx="4275727" cy="1224125"/>
          </a:xfrm>
          <a:prstGeom prst="rect">
            <a:avLst/>
          </a:prstGeom>
        </p:spPr>
      </p:pic>
      <p:pic>
        <p:nvPicPr>
          <p:cNvPr id="30" name="Picture 29" descr="Diagram&#10;&#10;Description automatically generated">
            <a:extLst>
              <a:ext uri="{FF2B5EF4-FFF2-40B4-BE49-F238E27FC236}">
                <a16:creationId xmlns:a16="http://schemas.microsoft.com/office/drawing/2014/main" id="{465F885F-C3C8-DC30-F871-D4C7834B4A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6" y="2581123"/>
            <a:ext cx="4442363" cy="3747813"/>
          </a:xfrm>
          <a:prstGeom prst="rect">
            <a:avLst/>
          </a:prstGeom>
        </p:spPr>
      </p:pic>
      <p:pic>
        <p:nvPicPr>
          <p:cNvPr id="65536" name="Picture 65535" descr="Graphical user interface, application&#10;&#10;Description automatically generated">
            <a:extLst>
              <a:ext uri="{FF2B5EF4-FFF2-40B4-BE49-F238E27FC236}">
                <a16:creationId xmlns:a16="http://schemas.microsoft.com/office/drawing/2014/main" id="{5B08E7EB-6FF7-842A-014D-29997065619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54025" y="1329940"/>
            <a:ext cx="4296573" cy="2442086"/>
          </a:xfrm>
          <a:prstGeom prst="rect">
            <a:avLst/>
          </a:prstGeom>
        </p:spPr>
      </p:pic>
      <p:sp>
        <p:nvSpPr>
          <p:cNvPr id="65544" name="TextBox 65543">
            <a:extLst>
              <a:ext uri="{FF2B5EF4-FFF2-40B4-BE49-F238E27FC236}">
                <a16:creationId xmlns:a16="http://schemas.microsoft.com/office/drawing/2014/main" id="{85AD4945-38A3-B00E-4E28-2D99AB378A9E}"/>
              </a:ext>
            </a:extLst>
          </p:cNvPr>
          <p:cNvSpPr txBox="1"/>
          <p:nvPr/>
        </p:nvSpPr>
        <p:spPr>
          <a:xfrm>
            <a:off x="4437976" y="1645688"/>
            <a:ext cx="4039743" cy="1661993"/>
          </a:xfrm>
          <a:prstGeom prst="rect">
            <a:avLst/>
          </a:prstGeom>
          <a:noFill/>
        </p:spPr>
        <p:txBody>
          <a:bodyPr wrap="square">
            <a:spAutoFit/>
          </a:bodyPr>
          <a:lstStyle/>
          <a:p>
            <a:r>
              <a:rPr lang="en-US" sz="2200" b="1" dirty="0">
                <a:solidFill>
                  <a:schemeClr val="accent1">
                    <a:lumMod val="75000"/>
                  </a:schemeClr>
                </a:solidFill>
              </a:rPr>
              <a:t>Reframed Criteria Focus:</a:t>
            </a:r>
          </a:p>
          <a:p>
            <a:pPr marL="285750" indent="-285750">
              <a:buFont typeface="Wingdings" panose="05000000000000000000" pitchFamily="2" charset="2"/>
              <a:buChar char="ü"/>
            </a:pPr>
            <a:r>
              <a:rPr lang="en-US" sz="2000" dirty="0">
                <a:solidFill>
                  <a:schemeClr val="accent1">
                    <a:lumMod val="75000"/>
                  </a:schemeClr>
                </a:solidFill>
              </a:rPr>
              <a:t>Importance of the Proposed </a:t>
            </a:r>
          </a:p>
          <a:p>
            <a:pPr lvl="1"/>
            <a:r>
              <a:rPr lang="en-US" sz="2000" dirty="0">
                <a:solidFill>
                  <a:schemeClr val="accent1">
                    <a:lumMod val="75000"/>
                  </a:schemeClr>
                </a:solidFill>
              </a:rPr>
              <a:t>Research </a:t>
            </a:r>
          </a:p>
          <a:p>
            <a:pPr marL="285750" indent="-285750">
              <a:buFont typeface="Wingdings" panose="05000000000000000000" pitchFamily="2" charset="2"/>
              <a:buChar char="ü"/>
            </a:pPr>
            <a:r>
              <a:rPr lang="en-US" sz="2000" dirty="0">
                <a:solidFill>
                  <a:schemeClr val="accent1">
                    <a:lumMod val="75000"/>
                  </a:schemeClr>
                </a:solidFill>
              </a:rPr>
              <a:t>Rigor/Feasibility of Methods </a:t>
            </a:r>
          </a:p>
          <a:p>
            <a:pPr marL="285750" indent="-285750">
              <a:buFont typeface="Wingdings" panose="05000000000000000000" pitchFamily="2" charset="2"/>
              <a:buChar char="ü"/>
            </a:pPr>
            <a:r>
              <a:rPr lang="en-US" sz="2000" dirty="0">
                <a:solidFill>
                  <a:schemeClr val="accent1">
                    <a:lumMod val="75000"/>
                  </a:schemeClr>
                </a:solidFill>
              </a:rPr>
              <a:t>Expertise/Resources</a:t>
            </a:r>
          </a:p>
        </p:txBody>
      </p:sp>
      <p:sp>
        <p:nvSpPr>
          <p:cNvPr id="65545" name="TextBox 65544">
            <a:extLst>
              <a:ext uri="{FF2B5EF4-FFF2-40B4-BE49-F238E27FC236}">
                <a16:creationId xmlns:a16="http://schemas.microsoft.com/office/drawing/2014/main" id="{C8C71ABE-18FD-6235-A854-28182FF43DD6}"/>
              </a:ext>
            </a:extLst>
          </p:cNvPr>
          <p:cNvSpPr txBox="1"/>
          <p:nvPr/>
        </p:nvSpPr>
        <p:spPr>
          <a:xfrm flipH="1">
            <a:off x="4437976" y="3660522"/>
            <a:ext cx="5741596" cy="769441"/>
          </a:xfrm>
          <a:prstGeom prst="rect">
            <a:avLst/>
          </a:prstGeom>
          <a:noFill/>
        </p:spPr>
        <p:txBody>
          <a:bodyPr wrap="square" rtlCol="0">
            <a:spAutoFit/>
          </a:bodyPr>
          <a:lstStyle/>
          <a:p>
            <a:r>
              <a:rPr lang="en-US" sz="2200" dirty="0">
                <a:solidFill>
                  <a:schemeClr val="accent1">
                    <a:lumMod val="75000"/>
                  </a:schemeClr>
                </a:solidFill>
              </a:rPr>
              <a:t>Overall Score/Percentile</a:t>
            </a:r>
          </a:p>
          <a:p>
            <a:r>
              <a:rPr lang="en-US" sz="2200" dirty="0">
                <a:solidFill>
                  <a:schemeClr val="accent1">
                    <a:lumMod val="75000"/>
                  </a:schemeClr>
                </a:solidFill>
              </a:rPr>
              <a:t> Still Provided</a:t>
            </a:r>
          </a:p>
        </p:txBody>
      </p:sp>
      <p:sp>
        <p:nvSpPr>
          <p:cNvPr id="65546" name="TextBox 65545">
            <a:extLst>
              <a:ext uri="{FF2B5EF4-FFF2-40B4-BE49-F238E27FC236}">
                <a16:creationId xmlns:a16="http://schemas.microsoft.com/office/drawing/2014/main" id="{CA0B37DA-DE77-3C28-DFBC-9A38F43F71E2}"/>
              </a:ext>
            </a:extLst>
          </p:cNvPr>
          <p:cNvSpPr txBox="1"/>
          <p:nvPr/>
        </p:nvSpPr>
        <p:spPr>
          <a:xfrm flipH="1">
            <a:off x="4437976" y="4669924"/>
            <a:ext cx="5741596" cy="769441"/>
          </a:xfrm>
          <a:prstGeom prst="rect">
            <a:avLst/>
          </a:prstGeom>
          <a:noFill/>
        </p:spPr>
        <p:txBody>
          <a:bodyPr wrap="square" rtlCol="0">
            <a:spAutoFit/>
          </a:bodyPr>
          <a:lstStyle/>
          <a:p>
            <a:r>
              <a:rPr lang="en-US" sz="2200" dirty="0">
                <a:solidFill>
                  <a:schemeClr val="accent1">
                    <a:lumMod val="75000"/>
                  </a:schemeClr>
                </a:solidFill>
              </a:rPr>
              <a:t>Additional Review </a:t>
            </a:r>
          </a:p>
          <a:p>
            <a:r>
              <a:rPr lang="en-US" sz="2200" dirty="0">
                <a:solidFill>
                  <a:schemeClr val="accent1">
                    <a:lumMod val="75000"/>
                  </a:schemeClr>
                </a:solidFill>
              </a:rPr>
              <a:t>Considerations</a:t>
            </a:r>
          </a:p>
        </p:txBody>
      </p:sp>
      <p:cxnSp>
        <p:nvCxnSpPr>
          <p:cNvPr id="65547" name="Straight Arrow Connector 65546">
            <a:extLst>
              <a:ext uri="{FF2B5EF4-FFF2-40B4-BE49-F238E27FC236}">
                <a16:creationId xmlns:a16="http://schemas.microsoft.com/office/drawing/2014/main" id="{FA84392C-7F03-BCC2-BD73-9D1110732846}"/>
              </a:ext>
            </a:extLst>
          </p:cNvPr>
          <p:cNvCxnSpPr>
            <a:cxnSpLocks/>
          </p:cNvCxnSpPr>
          <p:nvPr/>
        </p:nvCxnSpPr>
        <p:spPr>
          <a:xfrm flipV="1">
            <a:off x="6636471" y="4166647"/>
            <a:ext cx="1117554" cy="669304"/>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65549" name="Rectangle 65548">
            <a:extLst>
              <a:ext uri="{FF2B5EF4-FFF2-40B4-BE49-F238E27FC236}">
                <a16:creationId xmlns:a16="http://schemas.microsoft.com/office/drawing/2014/main" id="{A6C59EC5-5C66-E3C6-AB4D-BADCB15FB4C0}"/>
              </a:ext>
            </a:extLst>
          </p:cNvPr>
          <p:cNvSpPr/>
          <p:nvPr/>
        </p:nvSpPr>
        <p:spPr>
          <a:xfrm>
            <a:off x="84102" y="1313411"/>
            <a:ext cx="4379832" cy="5048777"/>
          </a:xfrm>
          <a:prstGeom prst="rect">
            <a:avLst/>
          </a:prstGeom>
          <a:noFill/>
          <a:ln w="190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550" name="Rectangle 65549">
            <a:extLst>
              <a:ext uri="{FF2B5EF4-FFF2-40B4-BE49-F238E27FC236}">
                <a16:creationId xmlns:a16="http://schemas.microsoft.com/office/drawing/2014/main" id="{7D32B24B-6BA5-C5B4-710F-8E63131951AD}"/>
              </a:ext>
            </a:extLst>
          </p:cNvPr>
          <p:cNvSpPr/>
          <p:nvPr/>
        </p:nvSpPr>
        <p:spPr>
          <a:xfrm>
            <a:off x="7751207" y="1316438"/>
            <a:ext cx="4426937" cy="5064697"/>
          </a:xfrm>
          <a:prstGeom prst="rect">
            <a:avLst/>
          </a:prstGeom>
          <a:noFill/>
          <a:ln w="190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1AE4104F-8816-5A26-F8E3-54D870305906}"/>
              </a:ext>
            </a:extLst>
          </p:cNvPr>
          <p:cNvPicPr>
            <a:picLocks noChangeAspect="1"/>
          </p:cNvPicPr>
          <p:nvPr/>
        </p:nvPicPr>
        <p:blipFill>
          <a:blip r:embed="rId7"/>
          <a:stretch>
            <a:fillRect/>
          </a:stretch>
        </p:blipFill>
        <p:spPr>
          <a:xfrm>
            <a:off x="7767484" y="3767980"/>
            <a:ext cx="4339122" cy="2583659"/>
          </a:xfrm>
          <a:prstGeom prst="rect">
            <a:avLst/>
          </a:prstGeom>
        </p:spPr>
      </p:pic>
    </p:spTree>
    <p:extLst>
      <p:ext uri="{BB962C8B-B14F-4D97-AF65-F5344CB8AC3E}">
        <p14:creationId xmlns:p14="http://schemas.microsoft.com/office/powerpoint/2010/main" val="35420422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59427" y="297728"/>
            <a:ext cx="7826356" cy="709177"/>
          </a:xfrm>
        </p:spPr>
        <p:txBody>
          <a:bodyPr>
            <a:normAutofit/>
          </a:bodyPr>
          <a:lstStyle/>
          <a:p>
            <a:r>
              <a:rPr lang="en-US" sz="4400" dirty="0">
                <a:solidFill>
                  <a:schemeClr val="bg1"/>
                </a:solidFill>
                <a:latin typeface="Calibri" panose="020F0502020204030204" pitchFamily="34" charset="0"/>
                <a:cs typeface="Calibri" panose="020F0502020204030204" pitchFamily="34" charset="0"/>
              </a:rPr>
              <a:t>A Few Grant Writing Tips…..</a:t>
            </a:r>
          </a:p>
        </p:txBody>
      </p:sp>
      <p:sp>
        <p:nvSpPr>
          <p:cNvPr id="3" name="Rectangle 2">
            <a:extLst>
              <a:ext uri="{FF2B5EF4-FFF2-40B4-BE49-F238E27FC236}">
                <a16:creationId xmlns:a16="http://schemas.microsoft.com/office/drawing/2014/main" id="{A4F0228F-9C8F-7B8F-30DD-3CF6EF7A8AB1}"/>
              </a:ext>
            </a:extLst>
          </p:cNvPr>
          <p:cNvSpPr/>
          <p:nvPr/>
        </p:nvSpPr>
        <p:spPr>
          <a:xfrm>
            <a:off x="6192078" y="5695122"/>
            <a:ext cx="5844209" cy="10336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C3164F2E-8289-417D-A9CC-A4AB36CB8052}"/>
              </a:ext>
            </a:extLst>
          </p:cNvPr>
          <p:cNvSpPr txBox="1"/>
          <p:nvPr/>
        </p:nvSpPr>
        <p:spPr>
          <a:xfrm>
            <a:off x="488673" y="1289934"/>
            <a:ext cx="11706640" cy="5601533"/>
          </a:xfrm>
          <a:prstGeom prst="rect">
            <a:avLst/>
          </a:prstGeom>
          <a:noFill/>
        </p:spPr>
        <p:txBody>
          <a:bodyPr wrap="square" rtlCol="0">
            <a:spAutoFit/>
          </a:bodyPr>
          <a:lstStyle/>
          <a:p>
            <a:pPr marL="342900" indent="-342900">
              <a:spcBef>
                <a:spcPts val="1200"/>
              </a:spcBef>
              <a:buFont typeface="Wingdings" panose="05000000000000000000" pitchFamily="2" charset="2"/>
              <a:buChar char="ü"/>
            </a:pPr>
            <a:r>
              <a:rPr lang="en-US" sz="2400" dirty="0">
                <a:solidFill>
                  <a:schemeClr val="accent1">
                    <a:lumMod val="75000"/>
                  </a:schemeClr>
                </a:solidFill>
                <a:latin typeface="Calibri" panose="020F0502020204030204" pitchFamily="34" charset="0"/>
                <a:cs typeface="Calibri" panose="020F0502020204030204" pitchFamily="34" charset="0"/>
              </a:rPr>
              <a:t>Know your audience: </a:t>
            </a:r>
            <a:r>
              <a:rPr lang="en-US" sz="2400" b="1" dirty="0">
                <a:solidFill>
                  <a:schemeClr val="accent1">
                    <a:lumMod val="75000"/>
                  </a:schemeClr>
                </a:solidFill>
                <a:latin typeface="Calibri" panose="020F0502020204030204" pitchFamily="34" charset="0"/>
                <a:cs typeface="Calibri" panose="020F0502020204030204" pitchFamily="34" charset="0"/>
              </a:rPr>
              <a:t>Reviewers!</a:t>
            </a:r>
            <a:r>
              <a:rPr lang="en-US" sz="2400" dirty="0">
                <a:solidFill>
                  <a:schemeClr val="accent1">
                    <a:lumMod val="75000"/>
                  </a:schemeClr>
                </a:solidFill>
                <a:latin typeface="Calibri" panose="020F0502020204030204" pitchFamily="34" charset="0"/>
                <a:cs typeface="Calibri" panose="020F0502020204030204" pitchFamily="34" charset="0"/>
              </a:rPr>
              <a:t> </a:t>
            </a:r>
          </a:p>
          <a:p>
            <a:pPr marL="1257300" lvl="2" indent="-342900">
              <a:buFont typeface="Arial" panose="020B0604020202020204" pitchFamily="34" charset="0"/>
              <a:buChar char="•"/>
            </a:pPr>
            <a:r>
              <a:rPr lang="en-US" sz="2400" dirty="0">
                <a:solidFill>
                  <a:schemeClr val="accent1">
                    <a:lumMod val="75000"/>
                  </a:schemeClr>
                </a:solidFill>
                <a:latin typeface="Calibri" panose="020F0502020204030204" pitchFamily="34" charset="0"/>
                <a:cs typeface="Calibri" panose="020F0502020204030204" pitchFamily="34" charset="0"/>
              </a:rPr>
              <a:t>Not every reviewer is an expert on all aspects of your proposal</a:t>
            </a:r>
          </a:p>
          <a:p>
            <a:pPr marL="1257300" lvl="2" indent="-342900">
              <a:buFont typeface="Arial" panose="020B0604020202020204" pitchFamily="34" charset="0"/>
              <a:buChar char="•"/>
            </a:pPr>
            <a:r>
              <a:rPr lang="en-US" sz="2400" dirty="0">
                <a:solidFill>
                  <a:schemeClr val="accent1">
                    <a:lumMod val="75000"/>
                  </a:schemeClr>
                </a:solidFill>
                <a:latin typeface="Calibri" panose="020F0502020204030204" pitchFamily="34" charset="0"/>
                <a:cs typeface="Calibri" panose="020F0502020204030204" pitchFamily="34" charset="0"/>
              </a:rPr>
              <a:t>Make the job of reading your application easy (e.g., Figure size, white space, </a:t>
            </a:r>
            <a:r>
              <a:rPr lang="en-US" sz="2400" dirty="0" err="1">
                <a:solidFill>
                  <a:schemeClr val="accent1">
                    <a:lumMod val="75000"/>
                  </a:schemeClr>
                </a:solidFill>
                <a:latin typeface="Calibri" panose="020F0502020204030204" pitchFamily="34" charset="0"/>
                <a:cs typeface="Calibri" panose="020F0502020204030204" pitchFamily="34" charset="0"/>
              </a:rPr>
              <a:t>etc</a:t>
            </a:r>
            <a:r>
              <a:rPr lang="en-US" sz="2400" dirty="0">
                <a:solidFill>
                  <a:schemeClr val="accent1">
                    <a:lumMod val="75000"/>
                  </a:schemeClr>
                </a:solidFill>
                <a:latin typeface="Calibri" panose="020F0502020204030204" pitchFamily="34" charset="0"/>
                <a:cs typeface="Calibri" panose="020F0502020204030204" pitchFamily="34" charset="0"/>
              </a:rPr>
              <a:t>)</a:t>
            </a:r>
          </a:p>
          <a:p>
            <a:pPr marL="342900" indent="-342900">
              <a:spcBef>
                <a:spcPts val="1200"/>
              </a:spcBef>
              <a:buFont typeface="Wingdings" panose="05000000000000000000" pitchFamily="2" charset="2"/>
              <a:buChar char="ü"/>
            </a:pPr>
            <a:r>
              <a:rPr lang="en-US" sz="2400" dirty="0">
                <a:solidFill>
                  <a:schemeClr val="accent1">
                    <a:lumMod val="75000"/>
                  </a:schemeClr>
                </a:solidFill>
                <a:latin typeface="Calibri" panose="020F0502020204030204" pitchFamily="34" charset="0"/>
                <a:cs typeface="Calibri" panose="020F0502020204030204" pitchFamily="34" charset="0"/>
              </a:rPr>
              <a:t>Ask collaborators and non-collaborators to pre-review the ideas/application (the more eyes the better; gather opinions) and </a:t>
            </a:r>
            <a:r>
              <a:rPr lang="en-US" sz="2400" b="1" dirty="0">
                <a:solidFill>
                  <a:schemeClr val="accent1">
                    <a:lumMod val="75000"/>
                  </a:schemeClr>
                </a:solidFill>
                <a:latin typeface="Calibri" panose="020F0502020204030204" pitchFamily="34" charset="0"/>
                <a:cs typeface="Calibri" panose="020F0502020204030204" pitchFamily="34" charset="0"/>
              </a:rPr>
              <a:t>PROOF-READ</a:t>
            </a:r>
            <a:r>
              <a:rPr lang="en-US" sz="2400" dirty="0">
                <a:solidFill>
                  <a:schemeClr val="accent1">
                    <a:lumMod val="75000"/>
                  </a:schemeClr>
                </a:solidFill>
                <a:latin typeface="Calibri" panose="020F0502020204030204" pitchFamily="34" charset="0"/>
                <a:cs typeface="Calibri" panose="020F0502020204030204" pitchFamily="34" charset="0"/>
              </a:rPr>
              <a:t>!</a:t>
            </a:r>
          </a:p>
          <a:p>
            <a:pPr marL="342900" indent="-342900">
              <a:spcBef>
                <a:spcPts val="1200"/>
              </a:spcBef>
              <a:buFont typeface="Wingdings" panose="05000000000000000000" pitchFamily="2" charset="2"/>
              <a:buChar char="ü"/>
            </a:pPr>
            <a:r>
              <a:rPr lang="en-US" sz="2400" dirty="0">
                <a:solidFill>
                  <a:schemeClr val="accent1">
                    <a:lumMod val="75000"/>
                  </a:schemeClr>
                </a:solidFill>
                <a:latin typeface="Calibri" panose="020F0502020204030204" pitchFamily="34" charset="0"/>
                <a:cs typeface="Calibri" panose="020F0502020204030204" pitchFamily="34" charset="0"/>
              </a:rPr>
              <a:t>Know your receipt date and work back to plan writing (i.e., not last minute)</a:t>
            </a:r>
          </a:p>
          <a:p>
            <a:pPr marL="342900" indent="-342900">
              <a:spcBef>
                <a:spcPts val="1200"/>
              </a:spcBef>
              <a:buFont typeface="Wingdings" panose="05000000000000000000" pitchFamily="2" charset="2"/>
              <a:buChar char="ü"/>
            </a:pPr>
            <a:r>
              <a:rPr lang="en-US" sz="2400" dirty="0">
                <a:solidFill>
                  <a:schemeClr val="accent1">
                    <a:lumMod val="75000"/>
                  </a:schemeClr>
                </a:solidFill>
                <a:latin typeface="Calibri" panose="020F0502020204030204" pitchFamily="34" charset="0"/>
                <a:cs typeface="Calibri" panose="020F0502020204030204" pitchFamily="34" charset="0"/>
              </a:rPr>
              <a:t>Late applications (even by a minute) are not accepted - so submit early!</a:t>
            </a:r>
          </a:p>
          <a:p>
            <a:pPr marL="342900" indent="-342900">
              <a:spcBef>
                <a:spcPts val="1200"/>
              </a:spcBef>
              <a:buFont typeface="Wingdings" panose="05000000000000000000" pitchFamily="2" charset="2"/>
              <a:buChar char="ü"/>
            </a:pPr>
            <a:r>
              <a:rPr lang="en-US" sz="2400" dirty="0">
                <a:solidFill>
                  <a:schemeClr val="accent1">
                    <a:lumMod val="75000"/>
                  </a:schemeClr>
                </a:solidFill>
                <a:latin typeface="Calibri" panose="020F0502020204030204" pitchFamily="34" charset="0"/>
                <a:cs typeface="Calibri" panose="020F0502020204030204" pitchFamily="34" charset="0"/>
              </a:rPr>
              <a:t>Write to meet the review criteria (especially true for a special Funding Announcement)</a:t>
            </a:r>
          </a:p>
          <a:p>
            <a:pPr marL="342900" indent="-342900">
              <a:spcBef>
                <a:spcPts val="1200"/>
              </a:spcBef>
              <a:buFont typeface="Wingdings" panose="05000000000000000000" pitchFamily="2" charset="2"/>
              <a:buChar char="ü"/>
            </a:pPr>
            <a:r>
              <a:rPr lang="en-US" sz="2400" dirty="0">
                <a:solidFill>
                  <a:schemeClr val="accent1">
                    <a:lumMod val="75000"/>
                  </a:schemeClr>
                </a:solidFill>
                <a:latin typeface="Calibri" panose="020F0502020204030204" pitchFamily="34" charset="0"/>
                <a:cs typeface="Calibri" panose="020F0502020204030204" pitchFamily="34" charset="0"/>
              </a:rPr>
              <a:t>Is it too ambitious? Match experiments to requested funds, award period, and expertise</a:t>
            </a:r>
          </a:p>
          <a:p>
            <a:pPr marL="342900" indent="-342900">
              <a:spcBef>
                <a:spcPts val="1200"/>
              </a:spcBef>
              <a:buFont typeface="Wingdings" panose="05000000000000000000" pitchFamily="2" charset="2"/>
              <a:buChar char="ü"/>
            </a:pPr>
            <a:r>
              <a:rPr lang="en-US" sz="2400" dirty="0">
                <a:solidFill>
                  <a:schemeClr val="accent1">
                    <a:lumMod val="75000"/>
                  </a:schemeClr>
                </a:solidFill>
                <a:latin typeface="Calibri" panose="020F0502020204030204" pitchFamily="34" charset="0"/>
                <a:cs typeface="Calibri" panose="020F0502020204030204" pitchFamily="34" charset="0"/>
              </a:rPr>
              <a:t>If in doubt discuss mission- and award-type fit, eligibility, and current policies with NIH Program Staff before submission (before writing!)</a:t>
            </a:r>
          </a:p>
          <a:p>
            <a:pPr marL="342900" indent="-342900">
              <a:spcBef>
                <a:spcPts val="1200"/>
              </a:spcBef>
              <a:buFont typeface="Wingdings" panose="05000000000000000000" pitchFamily="2" charset="2"/>
              <a:buChar char="ü"/>
            </a:pPr>
            <a:r>
              <a:rPr lang="en-US" sz="2400" dirty="0">
                <a:solidFill>
                  <a:schemeClr val="accent1">
                    <a:lumMod val="75000"/>
                  </a:schemeClr>
                </a:solidFill>
                <a:latin typeface="Calibri" panose="020F0502020204030204" pitchFamily="34" charset="0"/>
                <a:cs typeface="Calibri" panose="020F0502020204030204" pitchFamily="34" charset="0"/>
              </a:rPr>
              <a:t>Take advantage of the many NIH resources!</a:t>
            </a:r>
          </a:p>
        </p:txBody>
      </p:sp>
    </p:spTree>
    <p:extLst>
      <p:ext uri="{BB962C8B-B14F-4D97-AF65-F5344CB8AC3E}">
        <p14:creationId xmlns:p14="http://schemas.microsoft.com/office/powerpoint/2010/main" val="35063378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D6ED9BF-6775-D78A-E0B3-0AA30CFFE81F}"/>
              </a:ext>
            </a:extLst>
          </p:cNvPr>
          <p:cNvSpPr/>
          <p:nvPr/>
        </p:nvSpPr>
        <p:spPr>
          <a:xfrm>
            <a:off x="6381549" y="5511181"/>
            <a:ext cx="5650030" cy="11687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75000"/>
                </a:schemeClr>
              </a:solidFill>
            </a:endParaRPr>
          </a:p>
        </p:txBody>
      </p:sp>
      <p:sp>
        <p:nvSpPr>
          <p:cNvPr id="2" name="Title 1"/>
          <p:cNvSpPr>
            <a:spLocks noGrp="1"/>
          </p:cNvSpPr>
          <p:nvPr>
            <p:ph type="title"/>
          </p:nvPr>
        </p:nvSpPr>
        <p:spPr>
          <a:xfrm>
            <a:off x="541897" y="265024"/>
            <a:ext cx="11108206" cy="654606"/>
          </a:xfrm>
        </p:spPr>
        <p:txBody>
          <a:bodyPr>
            <a:noAutofit/>
          </a:bodyPr>
          <a:lstStyle/>
          <a:p>
            <a:pPr algn="ctr"/>
            <a:r>
              <a:rPr lang="en-US" dirty="0">
                <a:solidFill>
                  <a:schemeClr val="bg1"/>
                </a:solidFill>
                <a:latin typeface="Calibri" panose="020F0502020204030204" pitchFamily="34" charset="0"/>
                <a:cs typeface="Calibri" panose="020F0502020204030204" pitchFamily="34" charset="0"/>
              </a:rPr>
              <a:t>Select NIDDK Funding Opportunities</a:t>
            </a:r>
          </a:p>
        </p:txBody>
      </p:sp>
      <p:sp>
        <p:nvSpPr>
          <p:cNvPr id="3" name="Content Placeholder 2"/>
          <p:cNvSpPr>
            <a:spLocks noGrp="1"/>
          </p:cNvSpPr>
          <p:nvPr>
            <p:ph idx="1"/>
          </p:nvPr>
        </p:nvSpPr>
        <p:spPr>
          <a:xfrm>
            <a:off x="161370" y="1284166"/>
            <a:ext cx="11870209" cy="5395767"/>
          </a:xfrm>
        </p:spPr>
        <p:txBody>
          <a:bodyPr>
            <a:normAutofit/>
          </a:bodyPr>
          <a:lstStyle/>
          <a:p>
            <a:pPr marL="411480" lvl="1" indent="0">
              <a:lnSpc>
                <a:spcPct val="120000"/>
              </a:lnSpc>
              <a:spcBef>
                <a:spcPts val="0"/>
              </a:spcBef>
              <a:buNone/>
            </a:pPr>
            <a:endParaRPr lang="en-US" sz="1000" dirty="0">
              <a:solidFill>
                <a:schemeClr val="accent1">
                  <a:lumMod val="75000"/>
                </a:schemeClr>
              </a:solidFill>
              <a:latin typeface="Calibri" panose="020F0502020204030204" pitchFamily="34" charset="0"/>
              <a:cs typeface="Calibri" panose="020F0502020204030204" pitchFamily="34" charset="0"/>
            </a:endParaRPr>
          </a:p>
          <a:p>
            <a:pPr marL="411480" lvl="1" indent="0">
              <a:lnSpc>
                <a:spcPct val="120000"/>
              </a:lnSpc>
              <a:spcBef>
                <a:spcPts val="0"/>
              </a:spcBef>
              <a:buNone/>
            </a:pPr>
            <a:r>
              <a:rPr lang="en-US" sz="2800" b="1" dirty="0">
                <a:solidFill>
                  <a:schemeClr val="accent1">
                    <a:lumMod val="75000"/>
                  </a:schemeClr>
                </a:solidFill>
                <a:latin typeface="Calibri" panose="020F0502020204030204" pitchFamily="34" charset="0"/>
                <a:cs typeface="Calibri" panose="020F0502020204030204" pitchFamily="34" charset="0"/>
              </a:rPr>
              <a:t>NIH Research Project Grant: “Parent R01” Announcements </a:t>
            </a:r>
          </a:p>
          <a:p>
            <a:pPr marL="1211580" lvl="2" indent="-342900">
              <a:lnSpc>
                <a:spcPct val="120000"/>
              </a:lnSpc>
              <a:spcBef>
                <a:spcPts val="0"/>
              </a:spcBef>
            </a:pPr>
            <a:r>
              <a:rPr lang="en-US" sz="2300" dirty="0">
                <a:solidFill>
                  <a:schemeClr val="accent1">
                    <a:lumMod val="75000"/>
                  </a:schemeClr>
                </a:solidFill>
                <a:latin typeface="Calibri" panose="020F0502020204030204" pitchFamily="34" charset="0"/>
                <a:cs typeface="Calibri" panose="020F0502020204030204" pitchFamily="34" charset="0"/>
              </a:rPr>
              <a:t>Default solicitations for R01s; Standard Receipt Dates</a:t>
            </a:r>
          </a:p>
          <a:p>
            <a:pPr marL="1211580" lvl="2" indent="-342900">
              <a:lnSpc>
                <a:spcPct val="120000"/>
              </a:lnSpc>
              <a:spcBef>
                <a:spcPts val="0"/>
              </a:spcBef>
            </a:pPr>
            <a:endParaRPr lang="en-US" sz="2200" dirty="0">
              <a:solidFill>
                <a:schemeClr val="accent1">
                  <a:lumMod val="75000"/>
                </a:schemeClr>
              </a:solidFill>
              <a:latin typeface="Calibri" panose="020F0502020204030204" pitchFamily="34" charset="0"/>
              <a:cs typeface="Calibri" panose="020F0502020204030204" pitchFamily="34" charset="0"/>
            </a:endParaRPr>
          </a:p>
          <a:p>
            <a:pPr marL="411480" lvl="1" indent="0">
              <a:lnSpc>
                <a:spcPct val="120000"/>
              </a:lnSpc>
              <a:spcBef>
                <a:spcPts val="0"/>
              </a:spcBef>
              <a:buNone/>
            </a:pPr>
            <a:r>
              <a:rPr lang="en-US" b="1" dirty="0">
                <a:solidFill>
                  <a:schemeClr val="accent2">
                    <a:lumMod val="50000"/>
                  </a:schemeClr>
                </a:solidFill>
                <a:latin typeface="Calibri" panose="020F0502020204030204" pitchFamily="34" charset="0"/>
                <a:cs typeface="Calibri" panose="020F0502020204030204" pitchFamily="34" charset="0"/>
              </a:rPr>
              <a:t>PA-25-301</a:t>
            </a:r>
            <a:r>
              <a:rPr lang="en-US" dirty="0">
                <a:solidFill>
                  <a:schemeClr val="accent1">
                    <a:lumMod val="75000"/>
                  </a:schemeClr>
                </a:solidFill>
                <a:latin typeface="Calibri" panose="020F0502020204030204" pitchFamily="34" charset="0"/>
                <a:cs typeface="Calibri" panose="020F0502020204030204" pitchFamily="34" charset="0"/>
              </a:rPr>
              <a:t> NIH Research Project Grant (Clinical Trial Not Allowed)</a:t>
            </a:r>
          </a:p>
          <a:p>
            <a:pPr marL="868680" lvl="2" indent="0">
              <a:lnSpc>
                <a:spcPct val="120000"/>
              </a:lnSpc>
              <a:spcBef>
                <a:spcPts val="0"/>
              </a:spcBef>
              <a:buNone/>
            </a:pPr>
            <a:r>
              <a:rPr lang="en-US" sz="1800" dirty="0">
                <a:solidFill>
                  <a:schemeClr val="accent1">
                    <a:lumMod val="75000"/>
                  </a:schemeClr>
                </a:solidFill>
                <a:latin typeface="Calibri" panose="020F0502020204030204" pitchFamily="34" charset="0"/>
                <a:cs typeface="Calibri" panose="020F0502020204030204" pitchFamily="34" charset="0"/>
                <a:hlinkClick r:id="rId2"/>
              </a:rPr>
              <a:t>https://grants.nih.gov/grants/guide/pa-files/PA-25-301.html</a:t>
            </a:r>
            <a:endParaRPr lang="en-US" sz="1800" dirty="0">
              <a:solidFill>
                <a:schemeClr val="accent1">
                  <a:lumMod val="75000"/>
                </a:schemeClr>
              </a:solidFill>
              <a:latin typeface="Calibri" panose="020F0502020204030204" pitchFamily="34" charset="0"/>
              <a:cs typeface="Calibri" panose="020F0502020204030204" pitchFamily="34" charset="0"/>
            </a:endParaRPr>
          </a:p>
          <a:p>
            <a:pPr marL="411480" lvl="1" indent="0">
              <a:lnSpc>
                <a:spcPct val="120000"/>
              </a:lnSpc>
              <a:spcBef>
                <a:spcPts val="0"/>
              </a:spcBef>
              <a:buNone/>
            </a:pPr>
            <a:endParaRPr lang="en-US" sz="2200" dirty="0">
              <a:solidFill>
                <a:schemeClr val="accent1">
                  <a:lumMod val="75000"/>
                </a:schemeClr>
              </a:solidFill>
              <a:latin typeface="Calibri" panose="020F0502020204030204" pitchFamily="34" charset="0"/>
              <a:cs typeface="Calibri" panose="020F0502020204030204" pitchFamily="34" charset="0"/>
            </a:endParaRPr>
          </a:p>
          <a:p>
            <a:pPr marL="411480" lvl="1" indent="0">
              <a:lnSpc>
                <a:spcPct val="120000"/>
              </a:lnSpc>
              <a:spcBef>
                <a:spcPts val="0"/>
              </a:spcBef>
              <a:buNone/>
            </a:pPr>
            <a:r>
              <a:rPr lang="en-US" b="1" dirty="0">
                <a:solidFill>
                  <a:schemeClr val="accent2">
                    <a:lumMod val="50000"/>
                  </a:schemeClr>
                </a:solidFill>
                <a:latin typeface="Calibri" panose="020F0502020204030204" pitchFamily="34" charset="0"/>
                <a:cs typeface="Calibri" panose="020F0502020204030204" pitchFamily="34" charset="0"/>
              </a:rPr>
              <a:t>PA-25-303</a:t>
            </a:r>
            <a:r>
              <a:rPr lang="en-US" dirty="0">
                <a:solidFill>
                  <a:schemeClr val="accent1">
                    <a:lumMod val="75000"/>
                  </a:schemeClr>
                </a:solidFill>
                <a:latin typeface="Calibri" panose="020F0502020204030204" pitchFamily="34" charset="0"/>
                <a:cs typeface="Calibri" panose="020F0502020204030204" pitchFamily="34" charset="0"/>
              </a:rPr>
              <a:t> NIH Research Project Grant (Basic Experimental Studies w/ Humans Required)</a:t>
            </a:r>
          </a:p>
          <a:p>
            <a:pPr marL="868680" lvl="2" indent="0">
              <a:lnSpc>
                <a:spcPct val="120000"/>
              </a:lnSpc>
              <a:spcBef>
                <a:spcPts val="0"/>
              </a:spcBef>
              <a:buNone/>
            </a:pPr>
            <a:r>
              <a:rPr lang="en-US" sz="1800" dirty="0">
                <a:solidFill>
                  <a:schemeClr val="accent1">
                    <a:lumMod val="75000"/>
                  </a:schemeClr>
                </a:solidFill>
                <a:latin typeface="Calibri" panose="020F0502020204030204" pitchFamily="34" charset="0"/>
                <a:cs typeface="Calibri" panose="020F0502020204030204" pitchFamily="34" charset="0"/>
                <a:hlinkClick r:id="rId3"/>
              </a:rPr>
              <a:t>https://grants.nih.gov/grants/guide/pa-files/PA-25-303.html</a:t>
            </a:r>
            <a:endParaRPr lang="en-US" sz="1800" dirty="0">
              <a:solidFill>
                <a:schemeClr val="accent1">
                  <a:lumMod val="75000"/>
                </a:schemeClr>
              </a:solidFill>
              <a:latin typeface="Calibri" panose="020F0502020204030204" pitchFamily="34" charset="0"/>
              <a:cs typeface="Calibri" panose="020F0502020204030204" pitchFamily="34" charset="0"/>
            </a:endParaRPr>
          </a:p>
          <a:p>
            <a:pPr marL="411480" marR="0" lvl="1"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endParaRPr kumimoji="0" lang="en-US" sz="2200" b="1"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mn-ea"/>
              <a:cs typeface="Calibri" panose="020F0502020204030204" pitchFamily="34" charset="0"/>
            </a:endParaRPr>
          </a:p>
          <a:p>
            <a:pPr marL="411480" marR="0" lvl="1" indent="0" algn="l" defTabSz="914400" rtl="0" eaLnBrk="1" fontAlgn="auto" latinLnBrk="0" hangingPunct="1">
              <a:lnSpc>
                <a:spcPct val="120000"/>
              </a:lnSpc>
              <a:spcBef>
                <a:spcPts val="0"/>
              </a:spcBef>
              <a:spcAft>
                <a:spcPts val="0"/>
              </a:spcAft>
              <a:buClrTx/>
              <a:buSzTx/>
              <a:buNone/>
              <a:tabLst/>
              <a:defRPr/>
            </a:pPr>
            <a:r>
              <a:rPr kumimoji="0" lang="en-US" b="1"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mn-ea"/>
                <a:cs typeface="Calibri" panose="020F0502020204030204" pitchFamily="34" charset="0"/>
              </a:rPr>
              <a:t>PA-25-305</a:t>
            </a:r>
            <a:r>
              <a:rPr kumimoji="0" lang="en-US" b="0"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mn-ea"/>
                <a:cs typeface="Calibri" panose="020F0502020204030204" pitchFamily="34" charset="0"/>
              </a:rPr>
              <a:t> NIH Research Project Grant (Clinical Trial Required)</a:t>
            </a:r>
          </a:p>
          <a:p>
            <a:pPr marL="868680" lvl="2" indent="0">
              <a:lnSpc>
                <a:spcPct val="120000"/>
              </a:lnSpc>
              <a:spcBef>
                <a:spcPts val="0"/>
              </a:spcBef>
              <a:buNone/>
              <a:defRPr/>
            </a:pPr>
            <a:r>
              <a:rPr kumimoji="0" lang="en-US" sz="1800" b="0"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mn-ea"/>
                <a:cs typeface="Calibri" panose="020F0502020204030204" pitchFamily="34" charset="0"/>
                <a:hlinkClick r:id="rId4"/>
              </a:rPr>
              <a:t>https://grants.nih.gov/grants/guide/pa-files/PA-25-305.html</a:t>
            </a:r>
            <a:endParaRPr kumimoji="0" lang="en-US" sz="1800" b="0"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mn-ea"/>
              <a:cs typeface="Calibri" panose="020F0502020204030204" pitchFamily="34" charset="0"/>
            </a:endParaRPr>
          </a:p>
          <a:p>
            <a:pPr marL="411480" lvl="1" indent="0">
              <a:lnSpc>
                <a:spcPct val="120000"/>
              </a:lnSpc>
              <a:spcBef>
                <a:spcPts val="0"/>
              </a:spcBef>
              <a:buNone/>
            </a:pPr>
            <a:endParaRPr lang="en-US" sz="2200" dirty="0">
              <a:solidFill>
                <a:schemeClr val="accent1">
                  <a:lumMod val="7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954056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6E1C8C-21FB-9CEA-01A8-FDD2514A94CC}"/>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B43464C5-05FE-8701-C1BF-C68EB0B23167}"/>
              </a:ext>
            </a:extLst>
          </p:cNvPr>
          <p:cNvSpPr/>
          <p:nvPr/>
        </p:nvSpPr>
        <p:spPr>
          <a:xfrm>
            <a:off x="6381549" y="5575729"/>
            <a:ext cx="5650030" cy="11687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75000"/>
                </a:schemeClr>
              </a:solidFill>
            </a:endParaRPr>
          </a:p>
        </p:txBody>
      </p:sp>
      <p:sp>
        <p:nvSpPr>
          <p:cNvPr id="2" name="Title 1">
            <a:extLst>
              <a:ext uri="{FF2B5EF4-FFF2-40B4-BE49-F238E27FC236}">
                <a16:creationId xmlns:a16="http://schemas.microsoft.com/office/drawing/2014/main" id="{0F8312AF-71DE-A930-AE37-74F755C9F224}"/>
              </a:ext>
            </a:extLst>
          </p:cNvPr>
          <p:cNvSpPr>
            <a:spLocks noGrp="1"/>
          </p:cNvSpPr>
          <p:nvPr>
            <p:ph type="title"/>
          </p:nvPr>
        </p:nvSpPr>
        <p:spPr>
          <a:xfrm>
            <a:off x="541897" y="265024"/>
            <a:ext cx="11108206" cy="654606"/>
          </a:xfrm>
        </p:spPr>
        <p:txBody>
          <a:bodyPr>
            <a:noAutofit/>
          </a:bodyPr>
          <a:lstStyle/>
          <a:p>
            <a:pPr algn="ctr"/>
            <a:r>
              <a:rPr lang="en-US" dirty="0">
                <a:solidFill>
                  <a:schemeClr val="bg1"/>
                </a:solidFill>
                <a:latin typeface="Calibri" panose="020F0502020204030204" pitchFamily="34" charset="0"/>
                <a:cs typeface="Calibri" panose="020F0502020204030204" pitchFamily="34" charset="0"/>
              </a:rPr>
              <a:t>Select NIDDK Funding Opportunities</a:t>
            </a:r>
          </a:p>
        </p:txBody>
      </p:sp>
      <p:sp>
        <p:nvSpPr>
          <p:cNvPr id="3" name="Content Placeholder 2">
            <a:extLst>
              <a:ext uri="{FF2B5EF4-FFF2-40B4-BE49-F238E27FC236}">
                <a16:creationId xmlns:a16="http://schemas.microsoft.com/office/drawing/2014/main" id="{42BFBA1F-A41E-0B5D-1814-396CEED382B5}"/>
              </a:ext>
            </a:extLst>
          </p:cNvPr>
          <p:cNvSpPr>
            <a:spLocks noGrp="1"/>
          </p:cNvSpPr>
          <p:nvPr>
            <p:ph idx="1"/>
          </p:nvPr>
        </p:nvSpPr>
        <p:spPr>
          <a:xfrm>
            <a:off x="0" y="1254174"/>
            <a:ext cx="12191999" cy="2217858"/>
          </a:xfrm>
        </p:spPr>
        <p:txBody>
          <a:bodyPr>
            <a:normAutofit/>
          </a:bodyPr>
          <a:lstStyle/>
          <a:p>
            <a:pPr marL="411480" lvl="1" indent="0">
              <a:lnSpc>
                <a:spcPct val="100000"/>
              </a:lnSpc>
              <a:spcBef>
                <a:spcPts val="0"/>
              </a:spcBef>
              <a:buNone/>
            </a:pPr>
            <a:r>
              <a:rPr lang="en-US" sz="2800" b="1" dirty="0">
                <a:solidFill>
                  <a:schemeClr val="accent1">
                    <a:lumMod val="75000"/>
                  </a:schemeClr>
                </a:solidFill>
                <a:latin typeface="Calibri" panose="020F0502020204030204" pitchFamily="34" charset="0"/>
                <a:cs typeface="Calibri" panose="020F0502020204030204" pitchFamily="34" charset="0"/>
              </a:rPr>
              <a:t>Small R01s for Clinical Trials Targeting Diseases within the Mission of the NIDDK (Clinical Trial Required)</a:t>
            </a:r>
          </a:p>
          <a:p>
            <a:pPr marL="1211580" lvl="2" indent="-342900">
              <a:lnSpc>
                <a:spcPct val="120000"/>
              </a:lnSpc>
              <a:spcBef>
                <a:spcPts val="0"/>
              </a:spcBef>
            </a:pPr>
            <a:r>
              <a:rPr lang="en-US" sz="2200" b="1" dirty="0">
                <a:solidFill>
                  <a:schemeClr val="accent2">
                    <a:lumMod val="50000"/>
                  </a:schemeClr>
                </a:solidFill>
                <a:latin typeface="Calibri" panose="020F0502020204030204" pitchFamily="34" charset="0"/>
                <a:cs typeface="Calibri" panose="020F0502020204030204" pitchFamily="34" charset="0"/>
              </a:rPr>
              <a:t>PAS-25-102</a:t>
            </a:r>
            <a:r>
              <a:rPr lang="en-US" sz="2200" dirty="0">
                <a:solidFill>
                  <a:schemeClr val="accent1">
                    <a:lumMod val="75000"/>
                  </a:schemeClr>
                </a:solidFill>
                <a:latin typeface="Calibri" panose="020F0502020204030204" pitchFamily="34" charset="0"/>
                <a:cs typeface="Calibri" panose="020F0502020204030204" pitchFamily="34" charset="0"/>
              </a:rPr>
              <a:t> </a:t>
            </a:r>
            <a:r>
              <a:rPr lang="en-US" sz="2200" dirty="0">
                <a:solidFill>
                  <a:schemeClr val="accent1">
                    <a:lumMod val="75000"/>
                  </a:schemeClr>
                </a:solidFill>
                <a:latin typeface="Calibri" panose="020F0502020204030204" pitchFamily="34" charset="0"/>
                <a:cs typeface="Calibri" panose="020F0502020204030204" pitchFamily="34" charset="0"/>
                <a:hlinkClick r:id="rId2"/>
              </a:rPr>
              <a:t>https://grants.nih.gov/grants/guide/pa-files/pas-25-102.html</a:t>
            </a:r>
            <a:endParaRPr lang="en-US" sz="2200" dirty="0">
              <a:solidFill>
                <a:schemeClr val="accent1">
                  <a:lumMod val="75000"/>
                </a:schemeClr>
              </a:solidFill>
              <a:latin typeface="Calibri" panose="020F0502020204030204" pitchFamily="34" charset="0"/>
              <a:cs typeface="Calibri" panose="020F0502020204030204" pitchFamily="34" charset="0"/>
            </a:endParaRPr>
          </a:p>
          <a:p>
            <a:pPr marL="1211580" lvl="2" indent="-342900">
              <a:lnSpc>
                <a:spcPct val="120000"/>
              </a:lnSpc>
              <a:spcBef>
                <a:spcPts val="0"/>
              </a:spcBef>
            </a:pPr>
            <a:r>
              <a:rPr lang="en-US" sz="2200" dirty="0">
                <a:solidFill>
                  <a:schemeClr val="accent1">
                    <a:lumMod val="75000"/>
                  </a:schemeClr>
                </a:solidFill>
                <a:latin typeface="Calibri" panose="020F0502020204030204" pitchFamily="34" charset="0"/>
                <a:cs typeface="Calibri" panose="020F0502020204030204" pitchFamily="34" charset="0"/>
              </a:rPr>
              <a:t>Pilot/Feasibility trial to inform a larger, future trial</a:t>
            </a:r>
          </a:p>
          <a:p>
            <a:pPr marL="1211580" lvl="2" indent="-342900">
              <a:lnSpc>
                <a:spcPct val="120000"/>
              </a:lnSpc>
              <a:spcBef>
                <a:spcPts val="0"/>
              </a:spcBef>
            </a:pPr>
            <a:r>
              <a:rPr lang="en-US" sz="2200" dirty="0">
                <a:solidFill>
                  <a:schemeClr val="accent1">
                    <a:lumMod val="75000"/>
                  </a:schemeClr>
                </a:solidFill>
                <a:latin typeface="Calibri" panose="020F0502020204030204" pitchFamily="34" charset="0"/>
                <a:cs typeface="Calibri" panose="020F0502020204030204" pitchFamily="34" charset="0"/>
              </a:rPr>
              <a:t>Receipt dates into 2026</a:t>
            </a:r>
          </a:p>
          <a:p>
            <a:pPr marL="411480" lvl="1" indent="0">
              <a:lnSpc>
                <a:spcPct val="120000"/>
              </a:lnSpc>
              <a:spcBef>
                <a:spcPts val="0"/>
              </a:spcBef>
              <a:buNone/>
            </a:pPr>
            <a:endParaRPr lang="en-US" sz="1000" dirty="0">
              <a:solidFill>
                <a:schemeClr val="accent1">
                  <a:lumMod val="75000"/>
                </a:schemeClr>
              </a:solidFill>
              <a:latin typeface="Calibri" panose="020F0502020204030204" pitchFamily="34" charset="0"/>
              <a:cs typeface="Calibri" panose="020F0502020204030204" pitchFamily="34" charset="0"/>
            </a:endParaRPr>
          </a:p>
          <a:p>
            <a:pPr marL="411480" lvl="1" indent="0">
              <a:lnSpc>
                <a:spcPct val="120000"/>
              </a:lnSpc>
              <a:spcBef>
                <a:spcPts val="0"/>
              </a:spcBef>
              <a:buNone/>
            </a:pPr>
            <a:endParaRPr lang="en-US" sz="1000" dirty="0">
              <a:solidFill>
                <a:schemeClr val="accent1">
                  <a:lumMod val="75000"/>
                </a:schemeClr>
              </a:solidFill>
              <a:latin typeface="Calibri" panose="020F0502020204030204" pitchFamily="34" charset="0"/>
              <a:cs typeface="Calibri" panose="020F0502020204030204" pitchFamily="34" charset="0"/>
            </a:endParaRPr>
          </a:p>
          <a:p>
            <a:pPr marL="754380" lvl="1" indent="-342900">
              <a:lnSpc>
                <a:spcPct val="120000"/>
              </a:lnSpc>
              <a:spcBef>
                <a:spcPts val="0"/>
              </a:spcBef>
            </a:pPr>
            <a:endParaRPr lang="en-US" sz="2200" dirty="0">
              <a:solidFill>
                <a:schemeClr val="accent1">
                  <a:lumMod val="75000"/>
                </a:schemeClr>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39347E64-522F-2F7F-59B3-B0717A716400}"/>
              </a:ext>
            </a:extLst>
          </p:cNvPr>
          <p:cNvSpPr txBox="1"/>
          <p:nvPr/>
        </p:nvSpPr>
        <p:spPr>
          <a:xfrm>
            <a:off x="3182260" y="6231269"/>
            <a:ext cx="4401782" cy="646331"/>
          </a:xfrm>
          <a:prstGeom prst="rect">
            <a:avLst/>
          </a:prstGeom>
          <a:noFill/>
        </p:spPr>
        <p:txBody>
          <a:bodyPr wrap="none" rtlCol="0">
            <a:spAutoFit/>
          </a:bodyPr>
          <a:lstStyle/>
          <a:p>
            <a:r>
              <a:rPr lang="en-US" dirty="0">
                <a:hlinkClick r:id="rId3"/>
              </a:rPr>
              <a:t>https://www.niddk.nih.gov/research-funding</a:t>
            </a:r>
          </a:p>
          <a:p>
            <a:r>
              <a:rPr lang="en-US" dirty="0">
                <a:hlinkClick r:id="rId3"/>
              </a:rPr>
              <a:t>/current-opportunities</a:t>
            </a:r>
            <a:endParaRPr lang="en-US" dirty="0"/>
          </a:p>
        </p:txBody>
      </p:sp>
      <p:pic>
        <p:nvPicPr>
          <p:cNvPr id="6" name="Picture 5">
            <a:extLst>
              <a:ext uri="{FF2B5EF4-FFF2-40B4-BE49-F238E27FC236}">
                <a16:creationId xmlns:a16="http://schemas.microsoft.com/office/drawing/2014/main" id="{6C1B7BE3-83C1-4641-C44C-FB0E1D89FAA9}"/>
              </a:ext>
            </a:extLst>
          </p:cNvPr>
          <p:cNvPicPr>
            <a:picLocks noChangeAspect="1"/>
          </p:cNvPicPr>
          <p:nvPr/>
        </p:nvPicPr>
        <p:blipFill>
          <a:blip r:embed="rId4"/>
          <a:stretch>
            <a:fillRect/>
          </a:stretch>
        </p:blipFill>
        <p:spPr>
          <a:xfrm>
            <a:off x="3297100" y="3766884"/>
            <a:ext cx="4085079" cy="2439325"/>
          </a:xfrm>
          <a:prstGeom prst="rect">
            <a:avLst/>
          </a:prstGeom>
        </p:spPr>
      </p:pic>
      <p:pic>
        <p:nvPicPr>
          <p:cNvPr id="7" name="Picture 6">
            <a:extLst>
              <a:ext uri="{FF2B5EF4-FFF2-40B4-BE49-F238E27FC236}">
                <a16:creationId xmlns:a16="http://schemas.microsoft.com/office/drawing/2014/main" id="{4E0387D8-F9F5-2D79-8A84-294B276141F9}"/>
              </a:ext>
            </a:extLst>
          </p:cNvPr>
          <p:cNvPicPr>
            <a:picLocks noChangeAspect="1"/>
          </p:cNvPicPr>
          <p:nvPr/>
        </p:nvPicPr>
        <p:blipFill>
          <a:blip r:embed="rId5"/>
          <a:stretch>
            <a:fillRect/>
          </a:stretch>
        </p:blipFill>
        <p:spPr>
          <a:xfrm>
            <a:off x="7785572" y="3762893"/>
            <a:ext cx="4246007" cy="2443316"/>
          </a:xfrm>
          <a:prstGeom prst="rect">
            <a:avLst/>
          </a:prstGeom>
        </p:spPr>
      </p:pic>
      <p:sp>
        <p:nvSpPr>
          <p:cNvPr id="9" name="TextBox 8">
            <a:extLst>
              <a:ext uri="{FF2B5EF4-FFF2-40B4-BE49-F238E27FC236}">
                <a16:creationId xmlns:a16="http://schemas.microsoft.com/office/drawing/2014/main" id="{41C99557-A046-51DC-D24D-43B7BC3DED9A}"/>
              </a:ext>
            </a:extLst>
          </p:cNvPr>
          <p:cNvSpPr txBox="1"/>
          <p:nvPr/>
        </p:nvSpPr>
        <p:spPr>
          <a:xfrm>
            <a:off x="7793889" y="6206209"/>
            <a:ext cx="3580064" cy="646331"/>
          </a:xfrm>
          <a:prstGeom prst="rect">
            <a:avLst/>
          </a:prstGeom>
          <a:noFill/>
        </p:spPr>
        <p:txBody>
          <a:bodyPr wrap="square">
            <a:spAutoFit/>
          </a:bodyPr>
          <a:lstStyle/>
          <a:p>
            <a:r>
              <a:rPr lang="en-US" dirty="0">
                <a:hlinkClick r:id="rId6"/>
              </a:rPr>
              <a:t>https://grants.nih.gov/funding/</a:t>
            </a:r>
          </a:p>
          <a:p>
            <a:r>
              <a:rPr lang="en-US" dirty="0" err="1">
                <a:hlinkClick r:id="rId6"/>
              </a:rPr>
              <a:t>nih</a:t>
            </a:r>
            <a:r>
              <a:rPr lang="en-US" dirty="0">
                <a:hlinkClick r:id="rId6"/>
              </a:rPr>
              <a:t>-guide-for-grants-and-contracts</a:t>
            </a:r>
            <a:endParaRPr lang="en-US" dirty="0"/>
          </a:p>
        </p:txBody>
      </p:sp>
      <p:sp>
        <p:nvSpPr>
          <p:cNvPr id="10" name="Rectangle 9">
            <a:extLst>
              <a:ext uri="{FF2B5EF4-FFF2-40B4-BE49-F238E27FC236}">
                <a16:creationId xmlns:a16="http://schemas.microsoft.com/office/drawing/2014/main" id="{C13ACA28-D8F9-8D1F-D494-84AEEFCBE4DB}"/>
              </a:ext>
            </a:extLst>
          </p:cNvPr>
          <p:cNvSpPr/>
          <p:nvPr/>
        </p:nvSpPr>
        <p:spPr>
          <a:xfrm>
            <a:off x="3289115" y="3805926"/>
            <a:ext cx="4085079" cy="2400283"/>
          </a:xfrm>
          <a:prstGeom prst="rect">
            <a:avLst/>
          </a:prstGeom>
          <a:noFill/>
          <a:ln w="190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5063042-A336-AA34-85BB-3096F322EE96}"/>
              </a:ext>
            </a:extLst>
          </p:cNvPr>
          <p:cNvSpPr/>
          <p:nvPr/>
        </p:nvSpPr>
        <p:spPr>
          <a:xfrm>
            <a:off x="7799663" y="3775183"/>
            <a:ext cx="4205524" cy="2446817"/>
          </a:xfrm>
          <a:prstGeom prst="rect">
            <a:avLst/>
          </a:prstGeom>
          <a:noFill/>
          <a:ln w="190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02D0D3BD-5D87-36B7-767B-85485191B232}"/>
              </a:ext>
            </a:extLst>
          </p:cNvPr>
          <p:cNvSpPr txBox="1"/>
          <p:nvPr/>
        </p:nvSpPr>
        <p:spPr>
          <a:xfrm>
            <a:off x="249846" y="4077198"/>
            <a:ext cx="2855270" cy="1754326"/>
          </a:xfrm>
          <a:prstGeom prst="rect">
            <a:avLst/>
          </a:prstGeom>
          <a:noFill/>
        </p:spPr>
        <p:txBody>
          <a:bodyPr wrap="none" rtlCol="0">
            <a:spAutoFit/>
          </a:bodyPr>
          <a:lstStyle/>
          <a:p>
            <a:pPr algn="ctr"/>
            <a:r>
              <a:rPr lang="en-US" sz="3600" i="1" dirty="0">
                <a:ln w="0"/>
                <a:solidFill>
                  <a:schemeClr val="accent1"/>
                </a:solidFill>
                <a:effectLst>
                  <a:outerShdw blurRad="38100" dist="25400" dir="5400000" algn="ctr" rotWithShape="0">
                    <a:srgbClr val="6E747A">
                      <a:alpha val="43000"/>
                    </a:srgbClr>
                  </a:outerShdw>
                </a:effectLst>
              </a:rPr>
              <a:t>Search for</a:t>
            </a:r>
          </a:p>
          <a:p>
            <a:pPr algn="ctr"/>
            <a:r>
              <a:rPr lang="en-US" sz="3600" i="1" dirty="0">
                <a:ln w="0"/>
                <a:solidFill>
                  <a:schemeClr val="accent1"/>
                </a:solidFill>
                <a:effectLst>
                  <a:outerShdw blurRad="38100" dist="25400" dir="5400000" algn="ctr" rotWithShape="0">
                    <a:srgbClr val="6E747A">
                      <a:alpha val="43000"/>
                    </a:srgbClr>
                  </a:outerShdw>
                </a:effectLst>
              </a:rPr>
              <a:t>Funding </a:t>
            </a:r>
          </a:p>
          <a:p>
            <a:pPr algn="ctr"/>
            <a:r>
              <a:rPr lang="en-US" sz="3600" i="1" dirty="0">
                <a:ln w="0"/>
                <a:solidFill>
                  <a:schemeClr val="accent1"/>
                </a:solidFill>
                <a:effectLst>
                  <a:outerShdw blurRad="38100" dist="25400" dir="5400000" algn="ctr" rotWithShape="0">
                    <a:srgbClr val="6E747A">
                      <a:alpha val="43000"/>
                    </a:srgbClr>
                  </a:outerShdw>
                </a:effectLst>
              </a:rPr>
              <a:t>Opportunities </a:t>
            </a:r>
          </a:p>
        </p:txBody>
      </p:sp>
      <p:sp>
        <p:nvSpPr>
          <p:cNvPr id="15" name="TextBox 14">
            <a:extLst>
              <a:ext uri="{FF2B5EF4-FFF2-40B4-BE49-F238E27FC236}">
                <a16:creationId xmlns:a16="http://schemas.microsoft.com/office/drawing/2014/main" id="{45CB7B9F-D4BB-4199-D565-BF9B7AFE1B59}"/>
              </a:ext>
            </a:extLst>
          </p:cNvPr>
          <p:cNvSpPr txBox="1"/>
          <p:nvPr/>
        </p:nvSpPr>
        <p:spPr>
          <a:xfrm rot="1874631">
            <a:off x="5070733" y="4774681"/>
            <a:ext cx="2337243" cy="830997"/>
          </a:xfrm>
          <a:prstGeom prst="rect">
            <a:avLst/>
          </a:prstGeom>
          <a:noFill/>
        </p:spPr>
        <p:txBody>
          <a:bodyPr wrap="none" rtlCol="0">
            <a:spAutoFit/>
          </a:bodyPr>
          <a:lstStyle/>
          <a:p>
            <a:pPr algn="ctr"/>
            <a:r>
              <a:rPr lang="en-US" sz="2400" b="1" dirty="0">
                <a:solidFill>
                  <a:srgbClr val="FF0000"/>
                </a:solidFill>
              </a:rPr>
              <a:t>Further Updates </a:t>
            </a:r>
          </a:p>
          <a:p>
            <a:pPr algn="ctr"/>
            <a:r>
              <a:rPr lang="en-US" sz="2400" b="1" dirty="0">
                <a:solidFill>
                  <a:srgbClr val="FF0000"/>
                </a:solidFill>
              </a:rPr>
              <a:t>in Question</a:t>
            </a:r>
          </a:p>
        </p:txBody>
      </p:sp>
      <p:sp>
        <p:nvSpPr>
          <p:cNvPr id="16" name="TextBox 15">
            <a:extLst>
              <a:ext uri="{FF2B5EF4-FFF2-40B4-BE49-F238E27FC236}">
                <a16:creationId xmlns:a16="http://schemas.microsoft.com/office/drawing/2014/main" id="{68562ED8-631E-2FB0-D85E-A3AD5F4F14E7}"/>
              </a:ext>
            </a:extLst>
          </p:cNvPr>
          <p:cNvSpPr txBox="1"/>
          <p:nvPr/>
        </p:nvSpPr>
        <p:spPr>
          <a:xfrm>
            <a:off x="3425352" y="3382751"/>
            <a:ext cx="3918124" cy="461665"/>
          </a:xfrm>
          <a:prstGeom prst="rect">
            <a:avLst/>
          </a:prstGeom>
          <a:noFill/>
        </p:spPr>
        <p:txBody>
          <a:bodyPr wrap="none" rtlCol="0">
            <a:spAutoFit/>
          </a:bodyPr>
          <a:lstStyle/>
          <a:p>
            <a:r>
              <a:rPr lang="en-US" sz="2400" b="1" dirty="0">
                <a:solidFill>
                  <a:schemeClr val="accent1">
                    <a:lumMod val="75000"/>
                  </a:schemeClr>
                </a:solidFill>
              </a:rPr>
              <a:t>NIDDK Current Opportunities</a:t>
            </a:r>
          </a:p>
        </p:txBody>
      </p:sp>
      <p:sp>
        <p:nvSpPr>
          <p:cNvPr id="17" name="TextBox 16">
            <a:extLst>
              <a:ext uri="{FF2B5EF4-FFF2-40B4-BE49-F238E27FC236}">
                <a16:creationId xmlns:a16="http://schemas.microsoft.com/office/drawing/2014/main" id="{43F98987-EF5F-48A4-C205-A2ABCDAD63B9}"/>
              </a:ext>
            </a:extLst>
          </p:cNvPr>
          <p:cNvSpPr txBox="1"/>
          <p:nvPr/>
        </p:nvSpPr>
        <p:spPr>
          <a:xfrm>
            <a:off x="8266927" y="3361716"/>
            <a:ext cx="3217547" cy="461665"/>
          </a:xfrm>
          <a:prstGeom prst="rect">
            <a:avLst/>
          </a:prstGeom>
          <a:noFill/>
        </p:spPr>
        <p:txBody>
          <a:bodyPr wrap="none" rtlCol="0">
            <a:spAutoFit/>
          </a:bodyPr>
          <a:lstStyle/>
          <a:p>
            <a:r>
              <a:rPr lang="en-US" sz="2400" b="1" dirty="0">
                <a:solidFill>
                  <a:schemeClr val="accent1">
                    <a:lumMod val="75000"/>
                  </a:schemeClr>
                </a:solidFill>
              </a:rPr>
              <a:t>NIH Grants and Funding</a:t>
            </a:r>
          </a:p>
        </p:txBody>
      </p:sp>
    </p:spTree>
    <p:extLst>
      <p:ext uri="{BB962C8B-B14F-4D97-AF65-F5344CB8AC3E}">
        <p14:creationId xmlns:p14="http://schemas.microsoft.com/office/powerpoint/2010/main" val="3667803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963C678-FCB7-5C49-5ADF-06CFC78F8C30}"/>
              </a:ext>
            </a:extLst>
          </p:cNvPr>
          <p:cNvSpPr/>
          <p:nvPr/>
        </p:nvSpPr>
        <p:spPr>
          <a:xfrm>
            <a:off x="6343047" y="5736656"/>
            <a:ext cx="5654643" cy="9529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67486" y="281194"/>
            <a:ext cx="11108206" cy="576549"/>
          </a:xfrm>
        </p:spPr>
        <p:txBody>
          <a:bodyPr>
            <a:noAutofit/>
          </a:bodyPr>
          <a:lstStyle/>
          <a:p>
            <a:r>
              <a:rPr lang="en-US" dirty="0">
                <a:solidFill>
                  <a:schemeClr val="bg1"/>
                </a:solidFill>
                <a:latin typeface="Calibri" panose="020F0502020204030204" pitchFamily="34" charset="0"/>
                <a:cs typeface="Calibri" panose="020F0502020204030204" pitchFamily="34" charset="0"/>
              </a:rPr>
              <a:t>Are You a New and/or Early-Stage Investigator?</a:t>
            </a:r>
          </a:p>
        </p:txBody>
      </p:sp>
      <p:sp>
        <p:nvSpPr>
          <p:cNvPr id="5" name="Rectangle 4">
            <a:extLst>
              <a:ext uri="{FF2B5EF4-FFF2-40B4-BE49-F238E27FC236}">
                <a16:creationId xmlns:a16="http://schemas.microsoft.com/office/drawing/2014/main" id="{4174F54F-4670-7679-F9E2-5FB5CCC1AC18}"/>
              </a:ext>
            </a:extLst>
          </p:cNvPr>
          <p:cNvSpPr/>
          <p:nvPr/>
        </p:nvSpPr>
        <p:spPr>
          <a:xfrm>
            <a:off x="502023" y="6336253"/>
            <a:ext cx="10757647" cy="430306"/>
          </a:xfrm>
          <a:prstGeom prst="rect">
            <a:avLst/>
          </a:prstGeom>
          <a:solidFill>
            <a:schemeClr val="accent1">
              <a:lumMod val="75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2"/>
          <p:cNvSpPr>
            <a:spLocks noGrp="1"/>
          </p:cNvSpPr>
          <p:nvPr>
            <p:ph idx="1"/>
          </p:nvPr>
        </p:nvSpPr>
        <p:spPr>
          <a:xfrm>
            <a:off x="19664" y="1315172"/>
            <a:ext cx="11997690" cy="4399340"/>
          </a:xfrm>
        </p:spPr>
        <p:txBody>
          <a:bodyPr>
            <a:noAutofit/>
          </a:bodyPr>
          <a:lstStyle/>
          <a:p>
            <a:pPr marL="457200" lvl="1" indent="0">
              <a:buNone/>
            </a:pPr>
            <a:r>
              <a:rPr lang="en-US" sz="2800" b="1" dirty="0">
                <a:solidFill>
                  <a:schemeClr val="accent1">
                    <a:lumMod val="75000"/>
                  </a:schemeClr>
                </a:solidFill>
                <a:latin typeface="Calibri" panose="020F0502020204030204" pitchFamily="34" charset="0"/>
                <a:cs typeface="Calibri" panose="020F0502020204030204" pitchFamily="34" charset="0"/>
              </a:rPr>
              <a:t>New Investigator (NI)</a:t>
            </a:r>
          </a:p>
          <a:p>
            <a:pPr lvl="2">
              <a:lnSpc>
                <a:spcPct val="100000"/>
              </a:lnSpc>
              <a:spcBef>
                <a:spcPts val="1200"/>
              </a:spcBef>
            </a:pPr>
            <a:r>
              <a:rPr lang="en-US" sz="2400" b="0" dirty="0">
                <a:solidFill>
                  <a:schemeClr val="accent1">
                    <a:lumMod val="75000"/>
                  </a:schemeClr>
                </a:solidFill>
                <a:latin typeface="Calibri" panose="020F0502020204030204" pitchFamily="34" charset="0"/>
                <a:cs typeface="Calibri" panose="020F0502020204030204" pitchFamily="34" charset="0"/>
              </a:rPr>
              <a:t>PD/PI who has </a:t>
            </a:r>
            <a:r>
              <a:rPr lang="en-US" sz="2400" b="0" u="sng" dirty="0">
                <a:solidFill>
                  <a:schemeClr val="accent1">
                    <a:lumMod val="75000"/>
                  </a:schemeClr>
                </a:solidFill>
                <a:latin typeface="Calibri" panose="020F0502020204030204" pitchFamily="34" charset="0"/>
                <a:cs typeface="Calibri" panose="020F0502020204030204" pitchFamily="34" charset="0"/>
              </a:rPr>
              <a:t>not yet competed successfully</a:t>
            </a:r>
            <a:r>
              <a:rPr lang="en-US" sz="2400" b="0" dirty="0">
                <a:solidFill>
                  <a:schemeClr val="accent1">
                    <a:lumMod val="75000"/>
                  </a:schemeClr>
                </a:solidFill>
                <a:latin typeface="Calibri" panose="020F0502020204030204" pitchFamily="34" charset="0"/>
                <a:cs typeface="Calibri" panose="020F0502020204030204" pitchFamily="34" charset="0"/>
              </a:rPr>
              <a:t> for a substantial NIH </a:t>
            </a:r>
            <a:r>
              <a:rPr lang="en-US" sz="2400" dirty="0">
                <a:solidFill>
                  <a:schemeClr val="accent1">
                    <a:lumMod val="75000"/>
                  </a:schemeClr>
                </a:solidFill>
                <a:latin typeface="Calibri" panose="020F0502020204030204" pitchFamily="34" charset="0"/>
                <a:cs typeface="Calibri" panose="020F0502020204030204" pitchFamily="34" charset="0"/>
              </a:rPr>
              <a:t>independent </a:t>
            </a:r>
            <a:r>
              <a:rPr lang="en-US" sz="2400" b="0" dirty="0">
                <a:solidFill>
                  <a:schemeClr val="accent1">
                    <a:lumMod val="75000"/>
                  </a:schemeClr>
                </a:solidFill>
                <a:latin typeface="Calibri" panose="020F0502020204030204" pitchFamily="34" charset="0"/>
                <a:cs typeface="Calibri" panose="020F0502020204030204" pitchFamily="34" charset="0"/>
              </a:rPr>
              <a:t>research award</a:t>
            </a:r>
          </a:p>
          <a:p>
            <a:pPr lvl="2">
              <a:spcBef>
                <a:spcPct val="0"/>
              </a:spcBef>
              <a:buFontTx/>
              <a:buNone/>
            </a:pPr>
            <a:endParaRPr lang="en-US" sz="800" dirty="0">
              <a:solidFill>
                <a:schemeClr val="accent1">
                  <a:lumMod val="75000"/>
                </a:schemeClr>
              </a:solidFill>
              <a:latin typeface="Calibri" panose="020F0502020204030204" pitchFamily="34" charset="0"/>
              <a:cs typeface="Calibri" panose="020F0502020204030204" pitchFamily="34" charset="0"/>
            </a:endParaRPr>
          </a:p>
          <a:p>
            <a:pPr marL="457200" lvl="1" indent="0">
              <a:spcBef>
                <a:spcPct val="0"/>
              </a:spcBef>
              <a:buNone/>
            </a:pPr>
            <a:r>
              <a:rPr lang="en-US" sz="2800" b="1" dirty="0">
                <a:solidFill>
                  <a:schemeClr val="accent1">
                    <a:lumMod val="75000"/>
                  </a:schemeClr>
                </a:solidFill>
                <a:latin typeface="Calibri" panose="020F0502020204030204" pitchFamily="34" charset="0"/>
                <a:cs typeface="Calibri" panose="020F0502020204030204" pitchFamily="34" charset="0"/>
              </a:rPr>
              <a:t>Early-Stage Investigator (ESI) </a:t>
            </a:r>
          </a:p>
          <a:p>
            <a:pPr lvl="2">
              <a:lnSpc>
                <a:spcPct val="100000"/>
              </a:lnSpc>
              <a:spcBef>
                <a:spcPts val="1200"/>
              </a:spcBef>
            </a:pPr>
            <a:r>
              <a:rPr lang="en-US" sz="2400" b="0" dirty="0">
                <a:solidFill>
                  <a:schemeClr val="accent1">
                    <a:lumMod val="75000"/>
                  </a:schemeClr>
                </a:solidFill>
                <a:latin typeface="Calibri" panose="020F0502020204030204" pitchFamily="34" charset="0"/>
                <a:cs typeface="Calibri" panose="020F0502020204030204" pitchFamily="34" charset="0"/>
              </a:rPr>
              <a:t>PD/PI who qualifies as a New Investigator AND is within 10 years of completing the terminal research degree or medical residency (or equivalent)</a:t>
            </a:r>
          </a:p>
          <a:p>
            <a:pPr lvl="2">
              <a:lnSpc>
                <a:spcPct val="100000"/>
              </a:lnSpc>
              <a:spcBef>
                <a:spcPts val="1200"/>
              </a:spcBef>
            </a:pPr>
            <a:r>
              <a:rPr lang="en-US" sz="2400" dirty="0">
                <a:solidFill>
                  <a:schemeClr val="accent1">
                    <a:lumMod val="75000"/>
                  </a:schemeClr>
                </a:solidFill>
                <a:latin typeface="Calibri" panose="020F0502020204030204" pitchFamily="34" charset="0"/>
                <a:cs typeface="Calibri" panose="020F0502020204030204" pitchFamily="34" charset="0"/>
              </a:rPr>
              <a:t>Significant emphasis on supporting ESIs (e.g., funding considerations), including preferential R01 Pay Line (approx. 10% higher in FY23-24) first award and for first renewal (approx. 2% higher in FY23-24). FY26 and forward TBD…  </a:t>
            </a:r>
            <a:r>
              <a:rPr lang="en-US" sz="2400" b="0" dirty="0">
                <a:solidFill>
                  <a:schemeClr val="accent1">
                    <a:lumMod val="75000"/>
                  </a:schemeClr>
                </a:solidFill>
                <a:latin typeface="Calibri" panose="020F0502020204030204" pitchFamily="34" charset="0"/>
                <a:cs typeface="Calibri" panose="020F0502020204030204" pitchFamily="34" charset="0"/>
              </a:rPr>
              <a:t>  </a:t>
            </a:r>
          </a:p>
          <a:p>
            <a:pPr lvl="2">
              <a:lnSpc>
                <a:spcPct val="100000"/>
              </a:lnSpc>
              <a:spcBef>
                <a:spcPts val="1200"/>
              </a:spcBef>
            </a:pPr>
            <a:r>
              <a:rPr lang="en-US" sz="2400" u="sng" dirty="0">
                <a:solidFill>
                  <a:schemeClr val="accent1">
                    <a:lumMod val="75000"/>
                  </a:schemeClr>
                </a:solidFill>
                <a:latin typeface="Calibri" panose="020F0502020204030204" pitchFamily="34" charset="0"/>
                <a:cs typeface="Calibri" panose="020F0502020204030204" pitchFamily="34" charset="0"/>
              </a:rPr>
              <a:t>NOTE:</a:t>
            </a:r>
            <a:r>
              <a:rPr lang="en-US" sz="2400" dirty="0">
                <a:solidFill>
                  <a:schemeClr val="accent1">
                    <a:lumMod val="75000"/>
                  </a:schemeClr>
                </a:solidFill>
                <a:latin typeface="Calibri" panose="020F0502020204030204" pitchFamily="34" charset="0"/>
                <a:cs typeface="Calibri" panose="020F0502020204030204" pitchFamily="34" charset="0"/>
              </a:rPr>
              <a:t> </a:t>
            </a:r>
            <a:r>
              <a:rPr lang="en-US" sz="2400" i="1" dirty="0">
                <a:solidFill>
                  <a:schemeClr val="accent1">
                    <a:lumMod val="75000"/>
                  </a:schemeClr>
                </a:solidFill>
                <a:latin typeface="Calibri" panose="020F0502020204030204" pitchFamily="34" charset="0"/>
                <a:cs typeface="Calibri" panose="020F0502020204030204" pitchFamily="34" charset="0"/>
              </a:rPr>
              <a:t>An ESI as part of a MPI award with other non-ESIs will lose ESI status if funded. All PIs on a MPI application must be ESIs for ESI funding consideration.</a:t>
            </a:r>
          </a:p>
          <a:p>
            <a:pPr lvl="1">
              <a:buFontTx/>
              <a:buNone/>
            </a:pPr>
            <a:endParaRPr lang="en-US" sz="900" dirty="0">
              <a:solidFill>
                <a:schemeClr val="accent1">
                  <a:lumMod val="75000"/>
                </a:schemeClr>
              </a:solidFill>
              <a:latin typeface="Calibri" panose="020F0502020204030204" pitchFamily="34" charset="0"/>
              <a:cs typeface="Calibri" panose="020F0502020204030204" pitchFamily="34" charset="0"/>
            </a:endParaRPr>
          </a:p>
          <a:p>
            <a:pPr lvl="1">
              <a:buFontTx/>
              <a:buNone/>
            </a:pPr>
            <a:r>
              <a:rPr lang="en-US" sz="2400" dirty="0">
                <a:solidFill>
                  <a:schemeClr val="bg1"/>
                </a:solidFill>
                <a:latin typeface="Calibri" panose="020F0502020204030204" pitchFamily="34" charset="0"/>
                <a:cs typeface="Calibri" panose="020F0502020204030204" pitchFamily="34" charset="0"/>
              </a:rPr>
              <a:t>For Information on ESI Policy See: </a:t>
            </a:r>
            <a:r>
              <a:rPr lang="en-US" sz="2400" dirty="0">
                <a:solidFill>
                  <a:schemeClr val="bg1"/>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https://grants.nih.gov/policy/early-stage/index.htm</a:t>
            </a:r>
            <a:endParaRPr lang="en-US" sz="2400" dirty="0">
              <a:solidFill>
                <a:schemeClr val="bg1"/>
              </a:solidFill>
              <a:latin typeface="Calibri" panose="020F0502020204030204" pitchFamily="34" charset="0"/>
              <a:cs typeface="Calibri" panose="020F0502020204030204" pitchFamily="34" charset="0"/>
            </a:endParaRPr>
          </a:p>
          <a:p>
            <a:pPr lvl="1">
              <a:buFontTx/>
              <a:buNone/>
            </a:pPr>
            <a:endParaRPr lang="en-US" sz="2400" dirty="0">
              <a:latin typeface="Calibri" panose="020F0502020204030204" pitchFamily="34" charset="0"/>
              <a:cs typeface="Calibri" panose="020F0502020204030204" pitchFamily="34" charset="0"/>
              <a:hlinkClick r:id="" action="ppaction://noaction"/>
            </a:endParaRPr>
          </a:p>
        </p:txBody>
      </p:sp>
    </p:spTree>
    <p:extLst>
      <p:ext uri="{BB962C8B-B14F-4D97-AF65-F5344CB8AC3E}">
        <p14:creationId xmlns:p14="http://schemas.microsoft.com/office/powerpoint/2010/main" val="20077260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1181BC-DE1B-2A24-2080-0377D151BAE1}"/>
              </a:ext>
            </a:extLst>
          </p:cNvPr>
          <p:cNvPicPr>
            <a:picLocks noChangeAspect="1"/>
          </p:cNvPicPr>
          <p:nvPr/>
        </p:nvPicPr>
        <p:blipFill>
          <a:blip r:embed="rId2"/>
          <a:stretch>
            <a:fillRect/>
          </a:stretch>
        </p:blipFill>
        <p:spPr>
          <a:xfrm>
            <a:off x="205409" y="1401419"/>
            <a:ext cx="5890591" cy="4890052"/>
          </a:xfrm>
          <a:prstGeom prst="rect">
            <a:avLst/>
          </a:prstGeom>
        </p:spPr>
      </p:pic>
      <p:sp>
        <p:nvSpPr>
          <p:cNvPr id="6" name="Rectangle 5">
            <a:extLst>
              <a:ext uri="{FF2B5EF4-FFF2-40B4-BE49-F238E27FC236}">
                <a16:creationId xmlns:a16="http://schemas.microsoft.com/office/drawing/2014/main" id="{3609D95B-019D-EA8D-C861-103100A78BCD}"/>
              </a:ext>
            </a:extLst>
          </p:cNvPr>
          <p:cNvSpPr/>
          <p:nvPr/>
        </p:nvSpPr>
        <p:spPr>
          <a:xfrm>
            <a:off x="6370983" y="5675243"/>
            <a:ext cx="5615608" cy="10933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5252DDF-DF86-737E-C9B8-CD225B100554}"/>
              </a:ext>
            </a:extLst>
          </p:cNvPr>
          <p:cNvSpPr txBox="1"/>
          <p:nvPr/>
        </p:nvSpPr>
        <p:spPr>
          <a:xfrm>
            <a:off x="496586" y="6387957"/>
            <a:ext cx="6096000" cy="400110"/>
          </a:xfrm>
          <a:prstGeom prst="rect">
            <a:avLst/>
          </a:prstGeom>
          <a:noFill/>
        </p:spPr>
        <p:txBody>
          <a:bodyPr wrap="square">
            <a:spAutoFit/>
          </a:bodyPr>
          <a:lstStyle/>
          <a:p>
            <a:r>
              <a:rPr lang="en-US" sz="2000" dirty="0">
                <a:solidFill>
                  <a:schemeClr val="accent1">
                    <a:lumMod val="75000"/>
                  </a:schemeClr>
                </a:solidFill>
              </a:rPr>
              <a:t>NIDDK CR: </a:t>
            </a:r>
            <a:r>
              <a:rPr lang="en-US" sz="2000" dirty="0">
                <a:hlinkClick r:id="rId3"/>
              </a:rPr>
              <a:t>https://repository.niddk.nih.gov/home/</a:t>
            </a:r>
            <a:endParaRPr lang="en-US" sz="2000" dirty="0"/>
          </a:p>
        </p:txBody>
      </p:sp>
      <p:sp>
        <p:nvSpPr>
          <p:cNvPr id="9" name="Rectangle 81">
            <a:extLst>
              <a:ext uri="{FF2B5EF4-FFF2-40B4-BE49-F238E27FC236}">
                <a16:creationId xmlns:a16="http://schemas.microsoft.com/office/drawing/2014/main" id="{2B19C10D-DBD6-5934-8497-9CCE70F12FDC}"/>
              </a:ext>
            </a:extLst>
          </p:cNvPr>
          <p:cNvSpPr txBox="1">
            <a:spLocks noChangeArrowheads="1"/>
          </p:cNvSpPr>
          <p:nvPr/>
        </p:nvSpPr>
        <p:spPr>
          <a:xfrm>
            <a:off x="2732696" y="141852"/>
            <a:ext cx="11906738" cy="9579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i="0" kern="1200" cap="all" baseline="0">
                <a:solidFill>
                  <a:srgbClr val="453881"/>
                </a:solidFill>
                <a:latin typeface="Gotham"/>
                <a:ea typeface="+mj-ea"/>
                <a:cs typeface="Arial" panose="020B0604020202020204" pitchFamily="34" charset="0"/>
              </a:defRPr>
            </a:lvl1pPr>
          </a:lstStyle>
          <a:p>
            <a:r>
              <a:rPr lang="en-US" sz="4400" cap="none" dirty="0">
                <a:solidFill>
                  <a:schemeClr val="bg1"/>
                </a:solidFill>
                <a:latin typeface="Calibri" panose="020F0502020204030204" pitchFamily="34" charset="0"/>
                <a:cs typeface="Calibri" panose="020F0502020204030204" pitchFamily="34" charset="0"/>
              </a:rPr>
              <a:t>The NIDDK Central Repository</a:t>
            </a:r>
          </a:p>
        </p:txBody>
      </p:sp>
      <p:sp>
        <p:nvSpPr>
          <p:cNvPr id="10" name="TextBox 9">
            <a:extLst>
              <a:ext uri="{FF2B5EF4-FFF2-40B4-BE49-F238E27FC236}">
                <a16:creationId xmlns:a16="http://schemas.microsoft.com/office/drawing/2014/main" id="{6F83FF0E-54F4-DD9C-655E-1D5B6DF31615}"/>
              </a:ext>
            </a:extLst>
          </p:cNvPr>
          <p:cNvSpPr txBox="1"/>
          <p:nvPr/>
        </p:nvSpPr>
        <p:spPr>
          <a:xfrm>
            <a:off x="6259919" y="2292182"/>
            <a:ext cx="5788316" cy="1569660"/>
          </a:xfrm>
          <a:prstGeom prst="rect">
            <a:avLst/>
          </a:prstGeom>
          <a:noFill/>
        </p:spPr>
        <p:txBody>
          <a:bodyPr wrap="none" rtlCol="0">
            <a:spAutoFit/>
          </a:bodyPr>
          <a:lstStyle/>
          <a:p>
            <a:r>
              <a:rPr lang="en-US" sz="2400" dirty="0">
                <a:solidFill>
                  <a:schemeClr val="accent1">
                    <a:lumMod val="75000"/>
                  </a:schemeClr>
                </a:solidFill>
              </a:rPr>
              <a:t>Receive access to archived clinical data </a:t>
            </a:r>
          </a:p>
          <a:p>
            <a:r>
              <a:rPr lang="en-US" sz="2400" dirty="0">
                <a:solidFill>
                  <a:schemeClr val="accent1">
                    <a:lumMod val="75000"/>
                  </a:schemeClr>
                </a:solidFill>
              </a:rPr>
              <a:t>and diverse, associated biospecimens and </a:t>
            </a:r>
          </a:p>
          <a:p>
            <a:r>
              <a:rPr lang="en-US" sz="2400" dirty="0">
                <a:solidFill>
                  <a:schemeClr val="accent1">
                    <a:lumMod val="75000"/>
                  </a:schemeClr>
                </a:solidFill>
              </a:rPr>
              <a:t>other materials from large, multi-site NIDDK </a:t>
            </a:r>
          </a:p>
          <a:p>
            <a:r>
              <a:rPr lang="en-US" sz="2400" dirty="0">
                <a:solidFill>
                  <a:schemeClr val="accent1">
                    <a:lumMod val="75000"/>
                  </a:schemeClr>
                </a:solidFill>
              </a:rPr>
              <a:t>clinical trials and studies </a:t>
            </a:r>
          </a:p>
        </p:txBody>
      </p:sp>
      <p:sp>
        <p:nvSpPr>
          <p:cNvPr id="11" name="TextBox 10">
            <a:extLst>
              <a:ext uri="{FF2B5EF4-FFF2-40B4-BE49-F238E27FC236}">
                <a16:creationId xmlns:a16="http://schemas.microsoft.com/office/drawing/2014/main" id="{F3928050-46A5-9120-0177-753E31F30A18}"/>
              </a:ext>
            </a:extLst>
          </p:cNvPr>
          <p:cNvSpPr txBox="1"/>
          <p:nvPr/>
        </p:nvSpPr>
        <p:spPr>
          <a:xfrm>
            <a:off x="6259919" y="4152462"/>
            <a:ext cx="5653471" cy="830997"/>
          </a:xfrm>
          <a:prstGeom prst="rect">
            <a:avLst/>
          </a:prstGeom>
          <a:noFill/>
        </p:spPr>
        <p:txBody>
          <a:bodyPr wrap="none" rtlCol="0">
            <a:spAutoFit/>
          </a:bodyPr>
          <a:lstStyle/>
          <a:p>
            <a:r>
              <a:rPr lang="en-US" sz="2400" i="1" dirty="0">
                <a:solidFill>
                  <a:schemeClr val="accent1">
                    <a:lumMod val="75000"/>
                  </a:schemeClr>
                </a:solidFill>
              </a:rPr>
              <a:t>What’s There? </a:t>
            </a:r>
            <a:r>
              <a:rPr lang="en-US" sz="2400" dirty="0">
                <a:solidFill>
                  <a:schemeClr val="accent1">
                    <a:lumMod val="75000"/>
                  </a:schemeClr>
                </a:solidFill>
              </a:rPr>
              <a:t>Searchable for study names, </a:t>
            </a:r>
          </a:p>
          <a:p>
            <a:r>
              <a:rPr lang="en-US" sz="2400" dirty="0">
                <a:solidFill>
                  <a:schemeClr val="accent1">
                    <a:lumMod val="75000"/>
                  </a:schemeClr>
                </a:solidFill>
              </a:rPr>
              <a:t>resources categories, and key words </a:t>
            </a:r>
          </a:p>
        </p:txBody>
      </p:sp>
      <p:sp>
        <p:nvSpPr>
          <p:cNvPr id="12" name="TextBox 11">
            <a:extLst>
              <a:ext uri="{FF2B5EF4-FFF2-40B4-BE49-F238E27FC236}">
                <a16:creationId xmlns:a16="http://schemas.microsoft.com/office/drawing/2014/main" id="{2D47C718-AC4F-A7D3-A047-E2FBFC175C83}"/>
              </a:ext>
            </a:extLst>
          </p:cNvPr>
          <p:cNvSpPr txBox="1"/>
          <p:nvPr/>
        </p:nvSpPr>
        <p:spPr>
          <a:xfrm>
            <a:off x="6269694" y="1524952"/>
            <a:ext cx="5544082" cy="584775"/>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3200" dirty="0">
                <a:solidFill>
                  <a:srgbClr val="FF0000"/>
                </a:solidFill>
              </a:rPr>
              <a:t>Jumpstart Your Research Study! </a:t>
            </a:r>
          </a:p>
        </p:txBody>
      </p:sp>
      <p:sp>
        <p:nvSpPr>
          <p:cNvPr id="13" name="TextBox 12">
            <a:extLst>
              <a:ext uri="{FF2B5EF4-FFF2-40B4-BE49-F238E27FC236}">
                <a16:creationId xmlns:a16="http://schemas.microsoft.com/office/drawing/2014/main" id="{452BD6A2-5297-C228-E55F-68BC1BE7557C}"/>
              </a:ext>
            </a:extLst>
          </p:cNvPr>
          <p:cNvSpPr txBox="1"/>
          <p:nvPr/>
        </p:nvSpPr>
        <p:spPr>
          <a:xfrm>
            <a:off x="6259919" y="5274079"/>
            <a:ext cx="5163658" cy="830997"/>
          </a:xfrm>
          <a:prstGeom prst="rect">
            <a:avLst/>
          </a:prstGeom>
          <a:noFill/>
        </p:spPr>
        <p:txBody>
          <a:bodyPr wrap="none" rtlCol="0">
            <a:spAutoFit/>
          </a:bodyPr>
          <a:lstStyle/>
          <a:p>
            <a:r>
              <a:rPr lang="en-US" sz="2400" i="1" dirty="0">
                <a:solidFill>
                  <a:schemeClr val="accent1">
                    <a:lumMod val="75000"/>
                  </a:schemeClr>
                </a:solidFill>
              </a:rPr>
              <a:t>How?</a:t>
            </a:r>
            <a:r>
              <a:rPr lang="en-US" sz="2400" dirty="0">
                <a:solidFill>
                  <a:schemeClr val="accent1">
                    <a:lumMod val="75000"/>
                  </a:schemeClr>
                </a:solidFill>
              </a:rPr>
              <a:t> Pathways/Processes for Data and </a:t>
            </a:r>
          </a:p>
          <a:p>
            <a:r>
              <a:rPr lang="en-US" sz="2400" dirty="0">
                <a:solidFill>
                  <a:schemeClr val="accent1">
                    <a:lumMod val="75000"/>
                  </a:schemeClr>
                </a:solidFill>
              </a:rPr>
              <a:t>Biospecimen Requests </a:t>
            </a:r>
          </a:p>
        </p:txBody>
      </p:sp>
    </p:spTree>
    <p:extLst>
      <p:ext uri="{BB962C8B-B14F-4D97-AF65-F5344CB8AC3E}">
        <p14:creationId xmlns:p14="http://schemas.microsoft.com/office/powerpoint/2010/main" val="765863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a:xfrm>
            <a:off x="2412438" y="258153"/>
            <a:ext cx="7557472" cy="661502"/>
          </a:xfrm>
          <a:prstGeom prst="rect">
            <a:avLst/>
          </a:prstGeom>
        </p:spPr>
        <p:txBody>
          <a:bodyPr>
            <a:noAutofit/>
          </a:bodyPr>
          <a:lstStyle/>
          <a:p>
            <a:pPr eaLnBrk="1" hangingPunct="1">
              <a:defRPr/>
            </a:pPr>
            <a:r>
              <a:rPr lang="en-US" dirty="0">
                <a:solidFill>
                  <a:schemeClr val="bg1"/>
                </a:solidFill>
                <a:latin typeface="+mn-lt"/>
              </a:rPr>
              <a:t>What’s Going on at the NIH…??</a:t>
            </a:r>
          </a:p>
        </p:txBody>
      </p:sp>
      <p:sp>
        <p:nvSpPr>
          <p:cNvPr id="3" name="Rectangle 2"/>
          <p:cNvSpPr/>
          <p:nvPr/>
        </p:nvSpPr>
        <p:spPr>
          <a:xfrm>
            <a:off x="7680526" y="1324912"/>
            <a:ext cx="3169454" cy="810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9B552D41-C4BD-6DAD-16DC-D025EC19D263}"/>
              </a:ext>
            </a:extLst>
          </p:cNvPr>
          <p:cNvPicPr>
            <a:picLocks noChangeAspect="1"/>
          </p:cNvPicPr>
          <p:nvPr/>
        </p:nvPicPr>
        <p:blipFill>
          <a:blip r:embed="rId3"/>
          <a:stretch>
            <a:fillRect/>
          </a:stretch>
        </p:blipFill>
        <p:spPr>
          <a:xfrm>
            <a:off x="6096000" y="5533088"/>
            <a:ext cx="5950212" cy="1127858"/>
          </a:xfrm>
          <a:prstGeom prst="rect">
            <a:avLst/>
          </a:prstGeom>
        </p:spPr>
      </p:pic>
      <p:sp>
        <p:nvSpPr>
          <p:cNvPr id="17" name="Rectangle 16">
            <a:extLst>
              <a:ext uri="{FF2B5EF4-FFF2-40B4-BE49-F238E27FC236}">
                <a16:creationId xmlns:a16="http://schemas.microsoft.com/office/drawing/2014/main" id="{676C052F-9351-C28D-1E5A-FA6114AF894F}"/>
              </a:ext>
            </a:extLst>
          </p:cNvPr>
          <p:cNvSpPr/>
          <p:nvPr/>
        </p:nvSpPr>
        <p:spPr>
          <a:xfrm>
            <a:off x="5855929" y="2135427"/>
            <a:ext cx="5360763" cy="3416320"/>
          </a:xfrm>
          <a:prstGeom prst="rect">
            <a:avLst/>
          </a:prstGeom>
          <a:noFill/>
        </p:spPr>
        <p:txBody>
          <a:bodyPr wrap="none" lIns="91440" tIns="45720" rIns="91440" bIns="45720">
            <a:spAutoFit/>
          </a:bodyPr>
          <a:lstStyle/>
          <a:p>
            <a:pPr algn="ctr"/>
            <a:r>
              <a:rPr lang="en-US" sz="5400" dirty="0">
                <a:ln w="0"/>
                <a:solidFill>
                  <a:srgbClr val="0070C0"/>
                </a:solidFill>
                <a:effectLst>
                  <a:outerShdw blurRad="38100" dist="25400" dir="5400000" algn="ctr" rotWithShape="0">
                    <a:srgbClr val="6E747A">
                      <a:alpha val="43000"/>
                    </a:srgbClr>
                  </a:outerShdw>
                </a:effectLst>
                <a:latin typeface="Congenial" panose="02000503040000020004" pitchFamily="2" charset="0"/>
              </a:rPr>
              <a:t>Watch for Facts </a:t>
            </a:r>
          </a:p>
          <a:p>
            <a:pPr algn="ctr"/>
            <a:r>
              <a:rPr lang="en-US" sz="5400" dirty="0">
                <a:ln w="0"/>
                <a:solidFill>
                  <a:srgbClr val="0070C0"/>
                </a:solidFill>
                <a:effectLst>
                  <a:outerShdw blurRad="38100" dist="25400" dir="5400000" algn="ctr" rotWithShape="0">
                    <a:srgbClr val="6E747A">
                      <a:alpha val="43000"/>
                    </a:srgbClr>
                  </a:outerShdw>
                </a:effectLst>
                <a:latin typeface="Congenial" panose="02000503040000020004" pitchFamily="2" charset="0"/>
              </a:rPr>
              <a:t>and Public </a:t>
            </a:r>
          </a:p>
          <a:p>
            <a:pPr algn="ctr"/>
            <a:r>
              <a:rPr lang="en-US" sz="5400" dirty="0">
                <a:ln w="0"/>
                <a:solidFill>
                  <a:srgbClr val="0070C0"/>
                </a:solidFill>
                <a:effectLst>
                  <a:outerShdw blurRad="38100" dist="25400" dir="5400000" algn="ctr" rotWithShape="0">
                    <a:srgbClr val="6E747A">
                      <a:alpha val="43000"/>
                    </a:srgbClr>
                  </a:outerShdw>
                </a:effectLst>
                <a:latin typeface="Congenial" panose="02000503040000020004" pitchFamily="2" charset="0"/>
              </a:rPr>
              <a:t>Information, </a:t>
            </a:r>
          </a:p>
          <a:p>
            <a:pPr algn="ctr"/>
            <a:r>
              <a:rPr lang="en-US" sz="5400" dirty="0">
                <a:ln w="0"/>
                <a:solidFill>
                  <a:srgbClr val="0070C0"/>
                </a:solidFill>
                <a:effectLst>
                  <a:outerShdw blurRad="38100" dist="25400" dir="5400000" algn="ctr" rotWithShape="0">
                    <a:srgbClr val="6E747A">
                      <a:alpha val="43000"/>
                    </a:srgbClr>
                  </a:outerShdw>
                </a:effectLst>
                <a:latin typeface="Congenial" panose="02000503040000020004" pitchFamily="2" charset="0"/>
              </a:rPr>
              <a:t>Not Rumors!</a:t>
            </a:r>
          </a:p>
        </p:txBody>
      </p:sp>
      <p:pic>
        <p:nvPicPr>
          <p:cNvPr id="2" name="Picture 1">
            <a:extLst>
              <a:ext uri="{FF2B5EF4-FFF2-40B4-BE49-F238E27FC236}">
                <a16:creationId xmlns:a16="http://schemas.microsoft.com/office/drawing/2014/main" id="{7C46412B-A6A2-B804-FB96-932E925230C3}"/>
              </a:ext>
            </a:extLst>
          </p:cNvPr>
          <p:cNvPicPr>
            <a:picLocks noChangeAspect="1"/>
          </p:cNvPicPr>
          <p:nvPr/>
        </p:nvPicPr>
        <p:blipFill>
          <a:blip r:embed="rId4"/>
          <a:stretch>
            <a:fillRect/>
          </a:stretch>
        </p:blipFill>
        <p:spPr>
          <a:xfrm>
            <a:off x="1238018" y="1810102"/>
            <a:ext cx="4213224" cy="4544820"/>
          </a:xfrm>
          <a:prstGeom prst="rect">
            <a:avLst/>
          </a:prstGeom>
        </p:spPr>
      </p:pic>
    </p:spTree>
    <p:extLst>
      <p:ext uri="{BB962C8B-B14F-4D97-AF65-F5344CB8AC3E}">
        <p14:creationId xmlns:p14="http://schemas.microsoft.com/office/powerpoint/2010/main" val="1058975672"/>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F53D6F8-4596-4204-AF81-9E2B4D54160E}"/>
              </a:ext>
            </a:extLst>
          </p:cNvPr>
          <p:cNvSpPr/>
          <p:nvPr/>
        </p:nvSpPr>
        <p:spPr>
          <a:xfrm>
            <a:off x="0" y="1261732"/>
            <a:ext cx="12192000" cy="5596268"/>
          </a:xfrm>
          <a:prstGeom prst="rect">
            <a:avLst/>
          </a:prstGeom>
          <a:solidFill>
            <a:schemeClr val="bg1"/>
          </a:solidFill>
          <a:ln w="317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https://grants.nih.gov/policy/natural-disasters/corona-virus.htm</a:t>
            </a:r>
            <a:endParaRPr lang="en-US" dirty="0"/>
          </a:p>
        </p:txBody>
      </p:sp>
      <p:sp>
        <p:nvSpPr>
          <p:cNvPr id="2" name="Title 1"/>
          <p:cNvSpPr>
            <a:spLocks noGrp="1"/>
          </p:cNvSpPr>
          <p:nvPr>
            <p:ph type="title"/>
          </p:nvPr>
        </p:nvSpPr>
        <p:spPr>
          <a:xfrm>
            <a:off x="323117" y="317634"/>
            <a:ext cx="11791507" cy="914400"/>
          </a:xfrm>
        </p:spPr>
        <p:txBody>
          <a:bodyPr>
            <a:noAutofit/>
          </a:bodyPr>
          <a:lstStyle/>
          <a:p>
            <a:pPr algn="ctr"/>
            <a:r>
              <a:rPr lang="en-US" dirty="0">
                <a:solidFill>
                  <a:schemeClr val="bg1"/>
                </a:solidFill>
                <a:latin typeface="+mn-lt"/>
              </a:rPr>
              <a:t>Questions? Contact your Program Officer</a:t>
            </a:r>
          </a:p>
        </p:txBody>
      </p:sp>
      <p:sp>
        <p:nvSpPr>
          <p:cNvPr id="3" name="Content Placeholder 2"/>
          <p:cNvSpPr>
            <a:spLocks noGrp="1"/>
          </p:cNvSpPr>
          <p:nvPr>
            <p:ph idx="1"/>
          </p:nvPr>
        </p:nvSpPr>
        <p:spPr>
          <a:xfrm>
            <a:off x="120986" y="1332318"/>
            <a:ext cx="12127721" cy="5718188"/>
          </a:xfrm>
        </p:spPr>
        <p:txBody>
          <a:bodyPr>
            <a:normAutofit fontScale="77500" lnSpcReduction="20000"/>
          </a:bodyPr>
          <a:lstStyle/>
          <a:p>
            <a:pPr marL="0" indent="0">
              <a:lnSpc>
                <a:spcPct val="120000"/>
              </a:lnSpc>
              <a:buNone/>
            </a:pPr>
            <a:r>
              <a:rPr lang="en-US" sz="3600" b="1" dirty="0">
                <a:solidFill>
                  <a:schemeClr val="accent1">
                    <a:lumMod val="75000"/>
                  </a:schemeClr>
                </a:solidFill>
              </a:rPr>
              <a:t>A Few Examples of the Information You May Receive:</a:t>
            </a:r>
          </a:p>
          <a:p>
            <a:pPr lvl="1">
              <a:lnSpc>
                <a:spcPct val="120000"/>
              </a:lnSpc>
            </a:pPr>
            <a:r>
              <a:rPr lang="en-US" sz="3000" dirty="0">
                <a:solidFill>
                  <a:schemeClr val="accent1">
                    <a:lumMod val="75000"/>
                  </a:schemeClr>
                </a:solidFill>
              </a:rPr>
              <a:t>Advice on relevance to the NIDDK’s</a:t>
            </a:r>
            <a:r>
              <a:rPr lang="en-US" sz="3000" b="1" dirty="0">
                <a:solidFill>
                  <a:schemeClr val="accent1">
                    <a:lumMod val="75000"/>
                  </a:schemeClr>
                </a:solidFill>
              </a:rPr>
              <a:t> mission </a:t>
            </a:r>
            <a:r>
              <a:rPr lang="en-US" sz="3000" dirty="0">
                <a:solidFill>
                  <a:schemeClr val="accent1">
                    <a:lumMod val="75000"/>
                  </a:schemeClr>
                </a:solidFill>
              </a:rPr>
              <a:t>and the right </a:t>
            </a:r>
            <a:r>
              <a:rPr lang="en-US" sz="3000" b="1" dirty="0">
                <a:solidFill>
                  <a:schemeClr val="accent1">
                    <a:lumMod val="75000"/>
                  </a:schemeClr>
                </a:solidFill>
              </a:rPr>
              <a:t>award type </a:t>
            </a:r>
            <a:r>
              <a:rPr lang="en-US" sz="3000" dirty="0">
                <a:solidFill>
                  <a:schemeClr val="accent1">
                    <a:lumMod val="75000"/>
                  </a:schemeClr>
                </a:solidFill>
              </a:rPr>
              <a:t>for the proposed study</a:t>
            </a:r>
          </a:p>
          <a:p>
            <a:pPr lvl="1">
              <a:lnSpc>
                <a:spcPct val="120000"/>
              </a:lnSpc>
            </a:pPr>
            <a:r>
              <a:rPr lang="en-US" sz="3000" dirty="0">
                <a:solidFill>
                  <a:schemeClr val="accent1">
                    <a:lumMod val="75000"/>
                  </a:schemeClr>
                </a:solidFill>
              </a:rPr>
              <a:t>Help in navigating the NIH </a:t>
            </a:r>
            <a:r>
              <a:rPr lang="en-US" sz="3000" b="1" dirty="0">
                <a:solidFill>
                  <a:schemeClr val="accent1">
                    <a:lumMod val="75000"/>
                  </a:schemeClr>
                </a:solidFill>
              </a:rPr>
              <a:t>grants process </a:t>
            </a:r>
            <a:r>
              <a:rPr lang="en-US" sz="3000" dirty="0">
                <a:solidFill>
                  <a:schemeClr val="accent1">
                    <a:lumMod val="75000"/>
                  </a:schemeClr>
                </a:solidFill>
              </a:rPr>
              <a:t>and timelines: Before submission, after review, and during the project period….and some steps in between</a:t>
            </a:r>
          </a:p>
          <a:p>
            <a:pPr lvl="1">
              <a:lnSpc>
                <a:spcPct val="120000"/>
              </a:lnSpc>
            </a:pPr>
            <a:r>
              <a:rPr lang="en-US" sz="3000" dirty="0">
                <a:solidFill>
                  <a:schemeClr val="accent1">
                    <a:lumMod val="75000"/>
                  </a:schemeClr>
                </a:solidFill>
              </a:rPr>
              <a:t>Sometimes </a:t>
            </a:r>
            <a:r>
              <a:rPr lang="en-US" sz="3000" b="1" dirty="0">
                <a:solidFill>
                  <a:schemeClr val="accent1">
                    <a:lumMod val="75000"/>
                  </a:schemeClr>
                </a:solidFill>
              </a:rPr>
              <a:t>direction</a:t>
            </a:r>
            <a:r>
              <a:rPr lang="en-US" sz="3000" dirty="0">
                <a:solidFill>
                  <a:schemeClr val="accent1">
                    <a:lumMod val="75000"/>
                  </a:schemeClr>
                </a:solidFill>
              </a:rPr>
              <a:t> toward a better contact, e.g., a different Program Officer at the NIDDK or a different Institute or a colleague in the Grants Management Branch or Review</a:t>
            </a:r>
          </a:p>
          <a:p>
            <a:pPr lvl="1">
              <a:lnSpc>
                <a:spcPct val="120000"/>
              </a:lnSpc>
            </a:pPr>
            <a:r>
              <a:rPr lang="en-US" sz="3000" b="1" dirty="0">
                <a:solidFill>
                  <a:schemeClr val="accent1">
                    <a:lumMod val="75000"/>
                  </a:schemeClr>
                </a:solidFill>
              </a:rPr>
              <a:t>Information</a:t>
            </a:r>
            <a:r>
              <a:rPr lang="en-US" sz="3000" dirty="0">
                <a:solidFill>
                  <a:schemeClr val="accent1">
                    <a:lumMod val="75000"/>
                  </a:schemeClr>
                </a:solidFill>
              </a:rPr>
              <a:t> on additional, broad scientific and administrative considerations!</a:t>
            </a:r>
          </a:p>
          <a:p>
            <a:pPr lvl="1">
              <a:lnSpc>
                <a:spcPct val="120000"/>
              </a:lnSpc>
            </a:pPr>
            <a:r>
              <a:rPr lang="en-US" sz="3000" dirty="0">
                <a:solidFill>
                  <a:schemeClr val="accent1">
                    <a:lumMod val="75000"/>
                  </a:schemeClr>
                </a:solidFill>
              </a:rPr>
              <a:t>Award </a:t>
            </a:r>
            <a:r>
              <a:rPr lang="en-US" sz="3000" b="1" dirty="0">
                <a:solidFill>
                  <a:schemeClr val="accent1">
                    <a:lumMod val="75000"/>
                  </a:schemeClr>
                </a:solidFill>
              </a:rPr>
              <a:t>Status</a:t>
            </a:r>
            <a:r>
              <a:rPr lang="en-US" sz="3000" dirty="0">
                <a:solidFill>
                  <a:schemeClr val="accent1">
                    <a:lumMod val="75000"/>
                  </a:schemeClr>
                </a:solidFill>
              </a:rPr>
              <a:t> (be aware we’re juggling many new policies and continuing changes)</a:t>
            </a:r>
          </a:p>
          <a:p>
            <a:pPr marL="0" indent="0">
              <a:lnSpc>
                <a:spcPct val="120000"/>
              </a:lnSpc>
              <a:buNone/>
            </a:pPr>
            <a:r>
              <a:rPr lang="en-US" sz="3600" b="1" dirty="0">
                <a:solidFill>
                  <a:schemeClr val="accent1">
                    <a:lumMod val="75000"/>
                  </a:schemeClr>
                </a:solidFill>
              </a:rPr>
              <a:t>A Couple of Good Practices:</a:t>
            </a:r>
          </a:p>
          <a:p>
            <a:pPr lvl="1">
              <a:lnSpc>
                <a:spcPct val="120000"/>
              </a:lnSpc>
            </a:pPr>
            <a:r>
              <a:rPr lang="en-US" sz="3000" dirty="0">
                <a:solidFill>
                  <a:schemeClr val="accent1">
                    <a:lumMod val="75000"/>
                  </a:schemeClr>
                </a:solidFill>
              </a:rPr>
              <a:t>Useful to send a quick </a:t>
            </a:r>
            <a:r>
              <a:rPr lang="en-US" sz="3000" b="1" dirty="0">
                <a:solidFill>
                  <a:schemeClr val="accent1">
                    <a:lumMod val="75000"/>
                  </a:schemeClr>
                </a:solidFill>
              </a:rPr>
              <a:t>e-mail</a:t>
            </a:r>
            <a:r>
              <a:rPr lang="en-US" sz="3000" dirty="0">
                <a:solidFill>
                  <a:schemeClr val="accent1">
                    <a:lumMod val="75000"/>
                  </a:schemeClr>
                </a:solidFill>
              </a:rPr>
              <a:t> and perhaps a one-pager (draft aims) as a start and                  better than a “cold-call”</a:t>
            </a:r>
          </a:p>
          <a:p>
            <a:pPr lvl="1">
              <a:lnSpc>
                <a:spcPct val="120000"/>
              </a:lnSpc>
            </a:pPr>
            <a:r>
              <a:rPr lang="en-US" sz="3000" dirty="0">
                <a:solidFill>
                  <a:schemeClr val="accent1">
                    <a:lumMod val="75000"/>
                  </a:schemeClr>
                </a:solidFill>
              </a:rPr>
              <a:t>Some basic questions can be addressed by a simple e-mail while others require a phone call,            especially for junior investigators…and if we don’t answer after a bit please </a:t>
            </a:r>
            <a:r>
              <a:rPr lang="en-US" sz="3000" b="1" dirty="0">
                <a:solidFill>
                  <a:schemeClr val="accent1">
                    <a:lumMod val="75000"/>
                  </a:schemeClr>
                </a:solidFill>
              </a:rPr>
              <a:t>check back</a:t>
            </a:r>
            <a:r>
              <a:rPr lang="en-US" sz="3000" dirty="0">
                <a:solidFill>
                  <a:schemeClr val="accent1">
                    <a:lumMod val="75000"/>
                  </a:schemeClr>
                </a:solidFill>
              </a:rPr>
              <a:t>! </a:t>
            </a:r>
          </a:p>
          <a:p>
            <a:pPr marL="0" indent="0">
              <a:lnSpc>
                <a:spcPct val="120000"/>
              </a:lnSpc>
              <a:buNone/>
            </a:pPr>
            <a:endParaRPr lang="en-US" dirty="0"/>
          </a:p>
        </p:txBody>
      </p:sp>
    </p:spTree>
    <p:extLst>
      <p:ext uri="{BB962C8B-B14F-4D97-AF65-F5344CB8AC3E}">
        <p14:creationId xmlns:p14="http://schemas.microsoft.com/office/powerpoint/2010/main" val="1159756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98246D3-0D1D-95F1-2574-A28429E8FA68}"/>
              </a:ext>
            </a:extLst>
          </p:cNvPr>
          <p:cNvSpPr/>
          <p:nvPr/>
        </p:nvSpPr>
        <p:spPr>
          <a:xfrm>
            <a:off x="6379443" y="5548488"/>
            <a:ext cx="5749418" cy="127220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99F70AED-3BBD-F609-0D6E-33E92AACBF6C}"/>
              </a:ext>
            </a:extLst>
          </p:cNvPr>
          <p:cNvSpPr txBox="1"/>
          <p:nvPr/>
        </p:nvSpPr>
        <p:spPr>
          <a:xfrm>
            <a:off x="3050458" y="2904829"/>
            <a:ext cx="6100916"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Contact the NIDDK Urology Program Staff !</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ED3B8760-81D6-3498-344B-08FF5B9E243F}"/>
              </a:ext>
            </a:extLst>
          </p:cNvPr>
          <p:cNvSpPr txBox="1"/>
          <p:nvPr/>
        </p:nvSpPr>
        <p:spPr>
          <a:xfrm>
            <a:off x="9282876" y="1248192"/>
            <a:ext cx="2593198" cy="1323439"/>
          </a:xfrm>
          <a:prstGeom prst="rect">
            <a:avLst/>
          </a:prstGeom>
          <a:noFill/>
        </p:spPr>
        <p:txBody>
          <a:bodyPr wrap="square" rtlCol="0">
            <a:spAutoFit/>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F81BD">
                    <a:lumMod val="75000"/>
                  </a:srgbClr>
                </a:solidFill>
                <a:effectLst/>
                <a:uLnTx/>
                <a:uFillTx/>
                <a:latin typeface="Calibri"/>
                <a:ea typeface="+mn-ea"/>
                <a:cs typeface="+mn-cs"/>
              </a:rPr>
              <a:t>Ziya Kirkali, MD</a:t>
            </a:r>
          </a:p>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F81BD">
                    <a:lumMod val="75000"/>
                  </a:srgbClr>
                </a:solidFill>
                <a:effectLst/>
                <a:uLnTx/>
                <a:uFillTx/>
                <a:latin typeface="Calibri"/>
                <a:ea typeface="+mn-ea"/>
                <a:cs typeface="+mn-cs"/>
              </a:rPr>
              <a:t>Clinical Urology; Erectile Dysfunction; Urology HIV/AIDS</a:t>
            </a:r>
          </a:p>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F81BD">
                    <a:lumMod val="75000"/>
                  </a:srgbClr>
                </a:solidFill>
                <a:effectLst/>
                <a:uLnTx/>
                <a:uFillTx/>
                <a:latin typeface="Calibri"/>
                <a:ea typeface="+mn-ea"/>
                <a:cs typeface="+mn-cs"/>
                <a:hlinkClick r:id="rId2">
                  <a:extLst>
                    <a:ext uri="{A12FA001-AC4F-418D-AE19-62706E023703}">
                      <ahyp:hlinkClr xmlns:ahyp="http://schemas.microsoft.com/office/drawing/2018/hyperlinkcolor" val="tx"/>
                    </a:ext>
                  </a:extLst>
                </a:hlinkClick>
              </a:rPr>
              <a:t>ziya.kirkali@nih.gov</a:t>
            </a:r>
            <a:r>
              <a:rPr kumimoji="0" lang="en-US" sz="1600" b="0" i="0" u="none" strike="noStrike" kern="1200" cap="none" spc="0" normalizeH="0" baseline="0" noProof="0" dirty="0">
                <a:ln>
                  <a:noFill/>
                </a:ln>
                <a:solidFill>
                  <a:srgbClr val="4F81BD">
                    <a:lumMod val="75000"/>
                  </a:srgbClr>
                </a:solidFill>
                <a:effectLst/>
                <a:uLnTx/>
                <a:uFillTx/>
                <a:latin typeface="Calibri"/>
                <a:ea typeface="+mn-ea"/>
                <a:cs typeface="+mn-cs"/>
              </a:rPr>
              <a:t> </a:t>
            </a:r>
          </a:p>
        </p:txBody>
      </p:sp>
      <p:pic>
        <p:nvPicPr>
          <p:cNvPr id="17" name="Picture 2">
            <a:extLst>
              <a:ext uri="{FF2B5EF4-FFF2-40B4-BE49-F238E27FC236}">
                <a16:creationId xmlns:a16="http://schemas.microsoft.com/office/drawing/2014/main" id="{1CE53361-007C-2A3C-405F-508C6FA2622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8100433" y="1340552"/>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a:extLst>
              <a:ext uri="{FF2B5EF4-FFF2-40B4-BE49-F238E27FC236}">
                <a16:creationId xmlns:a16="http://schemas.microsoft.com/office/drawing/2014/main" id="{AB609252-939A-3A78-D5E7-A0D97C7400C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4075882" y="1340552"/>
            <a:ext cx="1097280" cy="109728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BEA7528E-2C3C-93FF-3642-CA3317373F4D}"/>
              </a:ext>
            </a:extLst>
          </p:cNvPr>
          <p:cNvSpPr txBox="1"/>
          <p:nvPr/>
        </p:nvSpPr>
        <p:spPr>
          <a:xfrm>
            <a:off x="5255738" y="1274708"/>
            <a:ext cx="2928798" cy="1323439"/>
          </a:xfrm>
          <a:prstGeom prst="rect">
            <a:avLst/>
          </a:prstGeom>
          <a:noFill/>
        </p:spPr>
        <p:txBody>
          <a:bodyPr wrap="square" rtlCol="0">
            <a:spAutoFit/>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F81BD">
                    <a:lumMod val="75000"/>
                  </a:srgbClr>
                </a:solidFill>
                <a:effectLst/>
                <a:uLnTx/>
                <a:uFillTx/>
                <a:latin typeface="Calibri"/>
                <a:ea typeface="+mn-ea"/>
                <a:cs typeface="+mn-cs"/>
              </a:rPr>
              <a:t>Tracy Rankin, PhD, MPH</a:t>
            </a:r>
          </a:p>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F81BD">
                    <a:lumMod val="75000"/>
                  </a:srgbClr>
                </a:solidFill>
                <a:effectLst/>
                <a:uLnTx/>
                <a:uFillTx/>
                <a:latin typeface="Calibri"/>
                <a:ea typeface="+mn-ea"/>
                <a:cs typeface="+mn-cs"/>
              </a:rPr>
              <a:t>Deputy Director, KUH</a:t>
            </a:r>
          </a:p>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F81BD">
                    <a:lumMod val="75000"/>
                  </a:srgbClr>
                </a:solidFill>
                <a:effectLst/>
                <a:uLnTx/>
                <a:uFillTx/>
                <a:latin typeface="Calibri"/>
                <a:ea typeface="+mn-ea"/>
                <a:cs typeface="+mn-cs"/>
              </a:rPr>
              <a:t>Career Development, Diabetic Uropathy; Endocrinology</a:t>
            </a:r>
          </a:p>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F81BD">
                    <a:lumMod val="75000"/>
                  </a:srgbClr>
                </a:solidFill>
                <a:effectLst/>
                <a:uLnTx/>
                <a:uFillTx/>
                <a:latin typeface="Calibri"/>
                <a:ea typeface="+mn-ea"/>
                <a:cs typeface="+mn-cs"/>
                <a:hlinkClick r:id="rId5">
                  <a:extLst>
                    <a:ext uri="{A12FA001-AC4F-418D-AE19-62706E023703}">
                      <ahyp:hlinkClr xmlns:ahyp="http://schemas.microsoft.com/office/drawing/2018/hyperlinkcolor" val="tx"/>
                    </a:ext>
                  </a:extLst>
                </a:hlinkClick>
              </a:rPr>
              <a:t>tracy.rankin@nih.gov</a:t>
            </a:r>
            <a:r>
              <a:rPr kumimoji="0" lang="en-US" sz="1600" b="0" i="0" u="none" strike="noStrike" kern="1200" cap="none" spc="0" normalizeH="0" baseline="0" noProof="0" dirty="0">
                <a:ln>
                  <a:noFill/>
                </a:ln>
                <a:solidFill>
                  <a:srgbClr val="4F81BD">
                    <a:lumMod val="75000"/>
                  </a:srgbClr>
                </a:solidFill>
                <a:effectLst/>
                <a:uLnTx/>
                <a:uFillTx/>
                <a:latin typeface="Calibri"/>
                <a:ea typeface="+mn-ea"/>
                <a:cs typeface="+mn-cs"/>
              </a:rPr>
              <a:t> </a:t>
            </a:r>
          </a:p>
        </p:txBody>
      </p:sp>
      <p:sp>
        <p:nvSpPr>
          <p:cNvPr id="20" name="TextBox 19">
            <a:extLst>
              <a:ext uri="{FF2B5EF4-FFF2-40B4-BE49-F238E27FC236}">
                <a16:creationId xmlns:a16="http://schemas.microsoft.com/office/drawing/2014/main" id="{4CB48B26-8D69-A7FE-418E-CC0B1BD59BCD}"/>
              </a:ext>
            </a:extLst>
          </p:cNvPr>
          <p:cNvSpPr txBox="1"/>
          <p:nvPr/>
        </p:nvSpPr>
        <p:spPr>
          <a:xfrm>
            <a:off x="1477344" y="1340552"/>
            <a:ext cx="2312299" cy="830997"/>
          </a:xfrm>
          <a:prstGeom prst="rect">
            <a:avLst/>
          </a:prstGeom>
          <a:noFill/>
        </p:spPr>
        <p:txBody>
          <a:bodyPr wrap="square" rtlCol="0">
            <a:spAutoFit/>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F81BD">
                    <a:lumMod val="75000"/>
                  </a:srgbClr>
                </a:solidFill>
                <a:effectLst/>
                <a:uLnTx/>
                <a:uFillTx/>
                <a:latin typeface="Calibri"/>
                <a:ea typeface="+mn-ea"/>
                <a:cs typeface="+mn-cs"/>
              </a:rPr>
              <a:t>Robert Star, MD</a:t>
            </a:r>
          </a:p>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F81BD">
                    <a:lumMod val="75000"/>
                  </a:srgbClr>
                </a:solidFill>
                <a:effectLst/>
                <a:uLnTx/>
                <a:uFillTx/>
                <a:latin typeface="Calibri"/>
                <a:ea typeface="+mn-ea"/>
                <a:cs typeface="+mn-cs"/>
              </a:rPr>
              <a:t>Director, KUH</a:t>
            </a:r>
          </a:p>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F81BD">
                    <a:lumMod val="75000"/>
                  </a:srgbClr>
                </a:solidFill>
                <a:effectLst/>
                <a:uLnTx/>
                <a:uFillTx/>
                <a:latin typeface="Calibri"/>
                <a:ea typeface="+mn-ea"/>
                <a:cs typeface="+mn-cs"/>
                <a:hlinkClick r:id="rId6">
                  <a:extLst>
                    <a:ext uri="{A12FA001-AC4F-418D-AE19-62706E023703}">
                      <ahyp:hlinkClr xmlns:ahyp="http://schemas.microsoft.com/office/drawing/2018/hyperlinkcolor" val="tx"/>
                    </a:ext>
                  </a:extLst>
                </a:hlinkClick>
              </a:rPr>
              <a:t>robertstar@nih.gov</a:t>
            </a:r>
            <a:r>
              <a:rPr kumimoji="0" lang="en-US" sz="1600" b="0" i="0" u="none" strike="noStrike" kern="1200" cap="none" spc="0" normalizeH="0" baseline="0" noProof="0" dirty="0">
                <a:ln>
                  <a:noFill/>
                </a:ln>
                <a:solidFill>
                  <a:srgbClr val="4F81BD">
                    <a:lumMod val="75000"/>
                  </a:srgbClr>
                </a:solidFill>
                <a:effectLst/>
                <a:uLnTx/>
                <a:uFillTx/>
                <a:latin typeface="Calibri"/>
                <a:ea typeface="+mn-ea"/>
                <a:cs typeface="+mn-cs"/>
              </a:rPr>
              <a:t> </a:t>
            </a:r>
          </a:p>
        </p:txBody>
      </p:sp>
      <p:pic>
        <p:nvPicPr>
          <p:cNvPr id="21" name="Picture 20">
            <a:extLst>
              <a:ext uri="{FF2B5EF4-FFF2-40B4-BE49-F238E27FC236}">
                <a16:creationId xmlns:a16="http://schemas.microsoft.com/office/drawing/2014/main" id="{7EEAE63F-817C-CBDD-375B-8CD69A0B7F8F}"/>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313570" y="1340552"/>
            <a:ext cx="1101890" cy="1097280"/>
          </a:xfrm>
          <a:prstGeom prst="rect">
            <a:avLst/>
          </a:prstGeom>
        </p:spPr>
      </p:pic>
      <p:sp>
        <p:nvSpPr>
          <p:cNvPr id="22" name="TextBox 21">
            <a:extLst>
              <a:ext uri="{FF2B5EF4-FFF2-40B4-BE49-F238E27FC236}">
                <a16:creationId xmlns:a16="http://schemas.microsoft.com/office/drawing/2014/main" id="{C8B8E535-D158-8650-0C6B-F3DC400D3111}"/>
              </a:ext>
            </a:extLst>
          </p:cNvPr>
          <p:cNvSpPr txBox="1"/>
          <p:nvPr/>
        </p:nvSpPr>
        <p:spPr>
          <a:xfrm>
            <a:off x="9254152" y="2462595"/>
            <a:ext cx="2593199" cy="1077218"/>
          </a:xfrm>
          <a:prstGeom prst="rect">
            <a:avLst/>
          </a:prstGeom>
          <a:noFill/>
        </p:spPr>
        <p:txBody>
          <a:bodyPr wrap="square" rtlCol="0">
            <a:spAutoFit/>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F81BD">
                    <a:lumMod val="75000"/>
                  </a:srgbClr>
                </a:solidFill>
                <a:effectLst/>
                <a:uLnTx/>
                <a:uFillTx/>
                <a:latin typeface="Calibri"/>
                <a:ea typeface="+mn-ea"/>
                <a:cs typeface="+mn-cs"/>
              </a:rPr>
              <a:t>Danny Gossett, PhD</a:t>
            </a:r>
          </a:p>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F81BD">
                    <a:lumMod val="75000"/>
                  </a:srgbClr>
                </a:solidFill>
                <a:effectLst/>
                <a:uLnTx/>
                <a:uFillTx/>
                <a:latin typeface="Calibri"/>
                <a:ea typeface="+mn-ea"/>
                <a:cs typeface="+mn-cs"/>
              </a:rPr>
              <a:t>Small Business, Tech Development; Translation </a:t>
            </a:r>
            <a:r>
              <a:rPr kumimoji="0" lang="en-US" sz="1600" b="0" i="0" u="none" strike="noStrike" kern="1200" cap="none" spc="0" normalizeH="0" baseline="0" noProof="0" dirty="0">
                <a:ln>
                  <a:noFill/>
                </a:ln>
                <a:solidFill>
                  <a:srgbClr val="4F81BD">
                    <a:lumMod val="75000"/>
                  </a:srgbClr>
                </a:solidFill>
                <a:effectLst/>
                <a:uLnTx/>
                <a:uFillTx/>
                <a:latin typeface="Calibri"/>
                <a:ea typeface="+mn-ea"/>
                <a:cs typeface="+mn-cs"/>
                <a:hlinkClick r:id="rId8">
                  <a:extLst>
                    <a:ext uri="{A12FA001-AC4F-418D-AE19-62706E023703}">
                      <ahyp:hlinkClr xmlns:ahyp="http://schemas.microsoft.com/office/drawing/2018/hyperlinkcolor" val="tx"/>
                    </a:ext>
                  </a:extLst>
                </a:hlinkClick>
              </a:rPr>
              <a:t>daniel.gossett@nih.gov</a:t>
            </a:r>
            <a:r>
              <a:rPr kumimoji="0" lang="en-US" sz="1600" b="0" i="0" u="none" strike="noStrike" kern="1200" cap="none" spc="0" normalizeH="0" baseline="0" noProof="0" dirty="0">
                <a:ln>
                  <a:noFill/>
                </a:ln>
                <a:solidFill>
                  <a:srgbClr val="4F81BD">
                    <a:lumMod val="75000"/>
                  </a:srgbClr>
                </a:solidFill>
                <a:effectLst/>
                <a:uLnTx/>
                <a:uFillTx/>
                <a:latin typeface="Calibri"/>
                <a:ea typeface="+mn-ea"/>
                <a:cs typeface="+mn-cs"/>
              </a:rPr>
              <a:t> </a:t>
            </a:r>
          </a:p>
        </p:txBody>
      </p:sp>
      <p:pic>
        <p:nvPicPr>
          <p:cNvPr id="23" name="Picture 22">
            <a:extLst>
              <a:ext uri="{FF2B5EF4-FFF2-40B4-BE49-F238E27FC236}">
                <a16:creationId xmlns:a16="http://schemas.microsoft.com/office/drawing/2014/main" id="{8B07A417-62D9-D40F-2D0F-C39F79D2E5D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8090378" y="2536483"/>
            <a:ext cx="1097280" cy="1097280"/>
          </a:xfrm>
          <a:prstGeom prst="rect">
            <a:avLst/>
          </a:prstGeom>
        </p:spPr>
      </p:pic>
      <p:sp>
        <p:nvSpPr>
          <p:cNvPr id="24" name="TextBox 23">
            <a:extLst>
              <a:ext uri="{FF2B5EF4-FFF2-40B4-BE49-F238E27FC236}">
                <a16:creationId xmlns:a16="http://schemas.microsoft.com/office/drawing/2014/main" id="{4D289A83-7B57-F731-6CA3-69CCB66D6C2D}"/>
              </a:ext>
            </a:extLst>
          </p:cNvPr>
          <p:cNvSpPr txBox="1"/>
          <p:nvPr/>
        </p:nvSpPr>
        <p:spPr>
          <a:xfrm>
            <a:off x="1434670" y="2535887"/>
            <a:ext cx="2543397" cy="1077218"/>
          </a:xfrm>
          <a:prstGeom prst="rect">
            <a:avLst/>
          </a:prstGeom>
          <a:noFill/>
        </p:spPr>
        <p:txBody>
          <a:bodyPr wrap="square" rtlCol="0">
            <a:spAutoFit/>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F81BD">
                    <a:lumMod val="75000"/>
                  </a:srgbClr>
                </a:solidFill>
                <a:effectLst/>
                <a:uLnTx/>
                <a:uFillTx/>
                <a:latin typeface="Calibri"/>
                <a:ea typeface="+mn-ea"/>
                <a:cs typeface="+mn-cs"/>
              </a:rPr>
              <a:t>Chris Mullins, PhD</a:t>
            </a:r>
          </a:p>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F81BD">
                    <a:lumMod val="75000"/>
                  </a:srgbClr>
                </a:solidFill>
                <a:effectLst/>
                <a:uLnTx/>
                <a:uFillTx/>
                <a:latin typeface="Calibri"/>
                <a:ea typeface="+mn-ea"/>
                <a:cs typeface="+mn-cs"/>
              </a:rPr>
              <a:t>Cell Biology Programs in Kidney and Urologic Disease </a:t>
            </a:r>
            <a:r>
              <a:rPr kumimoji="0" lang="en-US" sz="1600" b="0" i="0" u="none" strike="noStrike" kern="1200" cap="none" spc="0" normalizeH="0" baseline="0" noProof="0" dirty="0">
                <a:ln>
                  <a:noFill/>
                </a:ln>
                <a:solidFill>
                  <a:srgbClr val="4F81BD">
                    <a:lumMod val="75000"/>
                  </a:srgbClr>
                </a:solidFill>
                <a:effectLst/>
                <a:uLnTx/>
                <a:uFillTx/>
                <a:latin typeface="Calibri"/>
                <a:ea typeface="+mn-ea"/>
                <a:cs typeface="+mn-cs"/>
                <a:hlinkClick r:id="rId10">
                  <a:extLst>
                    <a:ext uri="{A12FA001-AC4F-418D-AE19-62706E023703}">
                      <ahyp:hlinkClr xmlns:ahyp="http://schemas.microsoft.com/office/drawing/2018/hyperlinkcolor" val="tx"/>
                    </a:ext>
                  </a:extLst>
                </a:hlinkClick>
              </a:rPr>
              <a:t>mullinsc@mail.nih.gov</a:t>
            </a:r>
            <a:endParaRPr kumimoji="0" lang="en-US" sz="1600" b="0" i="0" u="none" strike="noStrike" kern="1200" cap="none" spc="0" normalizeH="0" baseline="0" noProof="0" dirty="0">
              <a:ln>
                <a:noFill/>
              </a:ln>
              <a:solidFill>
                <a:srgbClr val="4F81BD">
                  <a:lumMod val="75000"/>
                </a:srgbClr>
              </a:solidFill>
              <a:effectLst/>
              <a:uLnTx/>
              <a:uFillTx/>
              <a:latin typeface="Calibri"/>
              <a:ea typeface="+mn-ea"/>
              <a:cs typeface="+mn-cs"/>
            </a:endParaRPr>
          </a:p>
        </p:txBody>
      </p:sp>
      <p:pic>
        <p:nvPicPr>
          <p:cNvPr id="25" name="Picture 2">
            <a:extLst>
              <a:ext uri="{FF2B5EF4-FFF2-40B4-BE49-F238E27FC236}">
                <a16:creationId xmlns:a16="http://schemas.microsoft.com/office/drawing/2014/main" id="{39A58068-B7B1-40B7-741B-DFD71BA6C6C3}"/>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 r="1" b="26570"/>
          <a:stretch/>
        </p:blipFill>
        <p:spPr bwMode="auto">
          <a:xfrm>
            <a:off x="325108" y="2535887"/>
            <a:ext cx="1097280" cy="1208612"/>
          </a:xfrm>
          <a:prstGeom prst="rect">
            <a:avLst/>
          </a:prstGeom>
          <a:solidFill>
            <a:sysClr val="window" lastClr="FFFFFF"/>
          </a:solidFill>
        </p:spPr>
      </p:pic>
      <p:pic>
        <p:nvPicPr>
          <p:cNvPr id="26" name="Picture 25">
            <a:extLst>
              <a:ext uri="{FF2B5EF4-FFF2-40B4-BE49-F238E27FC236}">
                <a16:creationId xmlns:a16="http://schemas.microsoft.com/office/drawing/2014/main" id="{37181F62-46C0-F191-5912-013E4DFE3D09}"/>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8083781" y="4998832"/>
            <a:ext cx="1097280" cy="1097280"/>
          </a:xfrm>
          <a:prstGeom prst="rect">
            <a:avLst/>
          </a:prstGeom>
        </p:spPr>
      </p:pic>
      <p:sp>
        <p:nvSpPr>
          <p:cNvPr id="27" name="TextBox 26">
            <a:extLst>
              <a:ext uri="{FF2B5EF4-FFF2-40B4-BE49-F238E27FC236}">
                <a16:creationId xmlns:a16="http://schemas.microsoft.com/office/drawing/2014/main" id="{4809484D-C6ED-1385-9E40-7D425940B863}"/>
              </a:ext>
            </a:extLst>
          </p:cNvPr>
          <p:cNvSpPr txBox="1"/>
          <p:nvPr/>
        </p:nvSpPr>
        <p:spPr>
          <a:xfrm>
            <a:off x="9197713" y="4906831"/>
            <a:ext cx="2922585" cy="1077218"/>
          </a:xfrm>
          <a:prstGeom prst="rect">
            <a:avLst/>
          </a:prstGeom>
          <a:noFill/>
        </p:spPr>
        <p:txBody>
          <a:bodyPr wrap="square" rtlCol="0">
            <a:spAutoFit/>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F81BD">
                    <a:lumMod val="75000"/>
                  </a:srgbClr>
                </a:solidFill>
                <a:effectLst/>
                <a:uLnTx/>
                <a:uFillTx/>
                <a:latin typeface="Calibri"/>
                <a:ea typeface="+mn-ea"/>
                <a:cs typeface="+mn-cs"/>
              </a:rPr>
              <a:t>Christine Maric-Bilkan, PhD</a:t>
            </a:r>
          </a:p>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F81BD">
                    <a:lumMod val="75000"/>
                  </a:srgbClr>
                </a:solidFill>
                <a:effectLst/>
                <a:uLnTx/>
                <a:uFillTx/>
                <a:latin typeface="Calibri"/>
                <a:ea typeface="+mn-ea"/>
                <a:cs typeface="+mn-cs"/>
              </a:rPr>
              <a:t>NRSA Fellowship Awards, F99/K00</a:t>
            </a:r>
          </a:p>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F81BD">
                    <a:lumMod val="75000"/>
                  </a:srgbClr>
                </a:solidFill>
                <a:effectLst/>
                <a:uLnTx/>
                <a:uFillTx/>
                <a:latin typeface="Calibri"/>
                <a:ea typeface="+mn-ea"/>
                <a:cs typeface="+mn-cs"/>
                <a:hlinkClick r:id="rId13">
                  <a:extLst>
                    <a:ext uri="{A12FA001-AC4F-418D-AE19-62706E023703}">
                      <ahyp:hlinkClr xmlns:ahyp="http://schemas.microsoft.com/office/drawing/2018/hyperlinkcolor" val="tx"/>
                    </a:ext>
                  </a:extLst>
                </a:hlinkClick>
              </a:rPr>
              <a:t>christine.maric-bilkan@nih.gov</a:t>
            </a:r>
            <a:endParaRPr kumimoji="0" lang="en-US" sz="1600" b="0" i="0" u="none" strike="noStrike" kern="1200" cap="none" spc="0" normalizeH="0" baseline="0" noProof="0" dirty="0">
              <a:ln>
                <a:noFill/>
              </a:ln>
              <a:solidFill>
                <a:srgbClr val="4F81BD">
                  <a:lumMod val="75000"/>
                </a:srgbClr>
              </a:solidFill>
              <a:effectLst/>
              <a:uLnTx/>
              <a:uFillTx/>
              <a:latin typeface="Calibri"/>
              <a:ea typeface="+mn-ea"/>
              <a:cs typeface="+mn-cs"/>
            </a:endParaRPr>
          </a:p>
        </p:txBody>
      </p:sp>
      <p:sp>
        <p:nvSpPr>
          <p:cNvPr id="28" name="TextBox 27">
            <a:extLst>
              <a:ext uri="{FF2B5EF4-FFF2-40B4-BE49-F238E27FC236}">
                <a16:creationId xmlns:a16="http://schemas.microsoft.com/office/drawing/2014/main" id="{5D09245B-4FCC-0E62-457D-9DCAF8FFF476}"/>
              </a:ext>
            </a:extLst>
          </p:cNvPr>
          <p:cNvSpPr txBox="1"/>
          <p:nvPr/>
        </p:nvSpPr>
        <p:spPr>
          <a:xfrm>
            <a:off x="9193923" y="3651378"/>
            <a:ext cx="2560320" cy="1077218"/>
          </a:xfrm>
          <a:prstGeom prst="rect">
            <a:avLst/>
          </a:prstGeom>
          <a:noFill/>
        </p:spPr>
        <p:txBody>
          <a:bodyPr wrap="square" rtlCol="0">
            <a:spAutoFit/>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F81BD">
                    <a:lumMod val="75000"/>
                  </a:srgbClr>
                </a:solidFill>
                <a:effectLst/>
                <a:uLnTx/>
                <a:uFillTx/>
                <a:latin typeface="Calibri"/>
                <a:ea typeface="+mn-ea"/>
                <a:cs typeface="+mn-cs"/>
              </a:rPr>
              <a:t>Jenna Norton, PhD, MPH</a:t>
            </a:r>
          </a:p>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F81BD">
                    <a:lumMod val="75000"/>
                  </a:srgbClr>
                </a:solidFill>
                <a:effectLst/>
                <a:uLnTx/>
                <a:uFillTx/>
                <a:latin typeface="Calibri"/>
                <a:ea typeface="+mn-ea"/>
                <a:cs typeface="+mn-cs"/>
              </a:rPr>
              <a:t>Health Equity, Social Determinants</a:t>
            </a:r>
          </a:p>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F81BD">
                    <a:lumMod val="75000"/>
                  </a:srgbClr>
                </a:solidFill>
                <a:effectLst/>
                <a:uLnTx/>
                <a:uFillTx/>
                <a:latin typeface="Calibri"/>
                <a:ea typeface="+mn-ea"/>
                <a:cs typeface="+mn-cs"/>
                <a:hlinkClick r:id="rId14">
                  <a:extLst>
                    <a:ext uri="{A12FA001-AC4F-418D-AE19-62706E023703}">
                      <ahyp:hlinkClr xmlns:ahyp="http://schemas.microsoft.com/office/drawing/2018/hyperlinkcolor" val="tx"/>
                    </a:ext>
                  </a:extLst>
                </a:hlinkClick>
              </a:rPr>
              <a:t>jenna.norton@nih.gov</a:t>
            </a:r>
            <a:r>
              <a:rPr kumimoji="0" lang="en-US" sz="1600" b="0" i="0" u="none" strike="noStrike" kern="1200" cap="none" spc="0" normalizeH="0" baseline="0" noProof="0" dirty="0">
                <a:ln>
                  <a:noFill/>
                </a:ln>
                <a:solidFill>
                  <a:srgbClr val="4F81BD">
                    <a:lumMod val="75000"/>
                  </a:srgbClr>
                </a:solidFill>
                <a:effectLst/>
                <a:uLnTx/>
                <a:uFillTx/>
                <a:latin typeface="Calibri"/>
                <a:ea typeface="+mn-ea"/>
                <a:cs typeface="+mn-cs"/>
              </a:rPr>
              <a:t>  </a:t>
            </a:r>
          </a:p>
        </p:txBody>
      </p:sp>
      <p:sp>
        <p:nvSpPr>
          <p:cNvPr id="30" name="TextBox 29">
            <a:extLst>
              <a:ext uri="{FF2B5EF4-FFF2-40B4-BE49-F238E27FC236}">
                <a16:creationId xmlns:a16="http://schemas.microsoft.com/office/drawing/2014/main" id="{9985217A-4743-0325-FFF1-C9172430C276}"/>
              </a:ext>
            </a:extLst>
          </p:cNvPr>
          <p:cNvSpPr txBox="1"/>
          <p:nvPr/>
        </p:nvSpPr>
        <p:spPr>
          <a:xfrm>
            <a:off x="5173052" y="3887967"/>
            <a:ext cx="2743201" cy="1323439"/>
          </a:xfrm>
          <a:prstGeom prst="rect">
            <a:avLst/>
          </a:prstGeom>
          <a:solidFill>
            <a:sysClr val="window" lastClr="FFFFFF"/>
          </a:solidFill>
        </p:spPr>
        <p:txBody>
          <a:bodyPr wrap="square" rtlCol="0">
            <a:spAutoFit/>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4F81BD">
                    <a:lumMod val="75000"/>
                  </a:srgbClr>
                </a:solidFill>
                <a:effectLst/>
                <a:uLnTx/>
                <a:uFillTx/>
                <a:latin typeface="Calibri"/>
                <a:ea typeface="+mn-ea"/>
                <a:cs typeface="+mn-cs"/>
              </a:rPr>
              <a:t>Deepak Nihalani, PhD</a:t>
            </a:r>
          </a:p>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4F81BD">
                    <a:lumMod val="75000"/>
                  </a:srgbClr>
                </a:solidFill>
                <a:effectLst/>
                <a:uLnTx/>
                <a:uFillTx/>
                <a:latin typeface="Calibri"/>
                <a:ea typeface="+mn-ea"/>
                <a:cs typeface="+mn-cs"/>
              </a:rPr>
              <a:t>Kidney and Urology Centers Programs </a:t>
            </a:r>
            <a:r>
              <a:rPr kumimoji="0" lang="en-US" sz="1600" b="0" i="0" u="none" strike="noStrike" kern="0" cap="none" spc="0" normalizeH="0" baseline="0" noProof="0" dirty="0">
                <a:ln>
                  <a:noFill/>
                </a:ln>
                <a:solidFill>
                  <a:srgbClr val="4F81BD">
                    <a:lumMod val="75000"/>
                  </a:srgbClr>
                </a:solidFill>
                <a:effectLst/>
                <a:uLnTx/>
                <a:uFillTx/>
                <a:latin typeface="Calibri"/>
                <a:ea typeface="+mn-ea"/>
                <a:cs typeface="+mn-cs"/>
                <a:hlinkClick r:id="rId15">
                  <a:extLst>
                    <a:ext uri="{A12FA001-AC4F-418D-AE19-62706E023703}">
                      <ahyp:hlinkClr xmlns:ahyp="http://schemas.microsoft.com/office/drawing/2018/hyperlinkcolor" val="tx"/>
                    </a:ext>
                  </a:extLst>
                </a:hlinkClick>
              </a:rPr>
              <a:t>deepak.nihalani@nih.gov</a:t>
            </a:r>
            <a:endParaRPr kumimoji="0" lang="en-US" sz="1600" b="0" i="0" u="none" strike="noStrike" kern="0" cap="none" spc="0" normalizeH="0" baseline="0" noProof="0" dirty="0">
              <a:ln>
                <a:noFill/>
              </a:ln>
              <a:solidFill>
                <a:srgbClr val="4F81BD">
                  <a:lumMod val="75000"/>
                </a:srgbClr>
              </a:solidFill>
              <a:effectLst/>
              <a:uLnTx/>
              <a:uFillTx/>
              <a:latin typeface="Calibri"/>
              <a:ea typeface="+mn-ea"/>
              <a:cs typeface="+mn-cs"/>
            </a:endParaRPr>
          </a:p>
          <a:p>
            <a:pPr marL="0" marR="0" lvl="0" indent="0" algn="l" defTabSz="914400" rtl="0" eaLnBrk="1" fontAlgn="ctr"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4F81BD">
                  <a:lumMod val="75000"/>
                </a:srgbClr>
              </a:solidFill>
              <a:effectLst/>
              <a:uLnTx/>
              <a:uFillTx/>
              <a:latin typeface="Calibri"/>
              <a:ea typeface="+mn-ea"/>
              <a:cs typeface="+mn-cs"/>
            </a:endParaRPr>
          </a:p>
        </p:txBody>
      </p:sp>
      <p:pic>
        <p:nvPicPr>
          <p:cNvPr id="31" name="Picture 30" descr="A person in a blue shirt&#10;&#10;Description automatically generated">
            <a:extLst>
              <a:ext uri="{FF2B5EF4-FFF2-40B4-BE49-F238E27FC236}">
                <a16:creationId xmlns:a16="http://schemas.microsoft.com/office/drawing/2014/main" id="{90AEFE1C-D170-8DEA-4045-E7F0C68D630E}"/>
              </a:ext>
            </a:extLst>
          </p:cNvPr>
          <p:cNvPicPr>
            <a:picLocks noChangeAspect="1"/>
          </p:cNvPicPr>
          <p:nvPr/>
        </p:nvPicPr>
        <p:blipFill rotWithShape="1">
          <a:blip r:embed="rId16">
            <a:extLst>
              <a:ext uri="{28A0092B-C50C-407E-A947-70E740481C1C}">
                <a14:useLocalDpi xmlns:a14="http://schemas.microsoft.com/office/drawing/2010/main" val="0"/>
              </a:ext>
            </a:extLst>
          </a:blip>
          <a:srcRect l="3843" t="5704" r="11678" b="39464"/>
          <a:stretch/>
        </p:blipFill>
        <p:spPr>
          <a:xfrm>
            <a:off x="4075882" y="3952619"/>
            <a:ext cx="1097280" cy="1097281"/>
          </a:xfrm>
          <a:prstGeom prst="rect">
            <a:avLst/>
          </a:prstGeom>
        </p:spPr>
      </p:pic>
      <p:pic>
        <p:nvPicPr>
          <p:cNvPr id="32" name="Picture 31" descr="A close-up of a person smiling&#10;&#10;Description automatically generated">
            <a:extLst>
              <a:ext uri="{FF2B5EF4-FFF2-40B4-BE49-F238E27FC236}">
                <a16:creationId xmlns:a16="http://schemas.microsoft.com/office/drawing/2014/main" id="{9F66733B-FB38-302F-2C5F-39A882BD64F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094182" y="5152561"/>
            <a:ext cx="1078066" cy="1097280"/>
          </a:xfrm>
          <a:prstGeom prst="rect">
            <a:avLst/>
          </a:prstGeom>
        </p:spPr>
      </p:pic>
      <p:pic>
        <p:nvPicPr>
          <p:cNvPr id="33" name="Picture 32">
            <a:extLst>
              <a:ext uri="{FF2B5EF4-FFF2-40B4-BE49-F238E27FC236}">
                <a16:creationId xmlns:a16="http://schemas.microsoft.com/office/drawing/2014/main" id="{0DF996F7-43BA-1DC6-AD35-98F0F43B8577}"/>
              </a:ext>
            </a:extLst>
          </p:cNvPr>
          <p:cNvPicPr>
            <a:picLocks noChangeAspect="1"/>
          </p:cNvPicPr>
          <p:nvPr/>
        </p:nvPicPr>
        <p:blipFill>
          <a:blip r:embed="rId18"/>
          <a:stretch>
            <a:fillRect/>
          </a:stretch>
        </p:blipFill>
        <p:spPr>
          <a:xfrm>
            <a:off x="314531" y="5049014"/>
            <a:ext cx="1086284" cy="1097280"/>
          </a:xfrm>
          <a:prstGeom prst="rect">
            <a:avLst/>
          </a:prstGeom>
        </p:spPr>
      </p:pic>
      <p:sp>
        <p:nvSpPr>
          <p:cNvPr id="34" name="TextBox 33">
            <a:extLst>
              <a:ext uri="{FF2B5EF4-FFF2-40B4-BE49-F238E27FC236}">
                <a16:creationId xmlns:a16="http://schemas.microsoft.com/office/drawing/2014/main" id="{E25A9CD4-CFEF-EF39-DE7B-26FE255D2BF9}"/>
              </a:ext>
            </a:extLst>
          </p:cNvPr>
          <p:cNvSpPr txBox="1"/>
          <p:nvPr/>
        </p:nvSpPr>
        <p:spPr>
          <a:xfrm>
            <a:off x="1434670" y="4955029"/>
            <a:ext cx="2641212" cy="1323439"/>
          </a:xfrm>
          <a:prstGeom prst="rect">
            <a:avLst/>
          </a:prstGeom>
          <a:noFill/>
        </p:spPr>
        <p:txBody>
          <a:bodyPr wrap="square" rtlCol="0">
            <a:spAutoFit/>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F81BD">
                    <a:lumMod val="75000"/>
                  </a:srgbClr>
                </a:solidFill>
                <a:effectLst/>
                <a:uLnTx/>
                <a:uFillTx/>
                <a:latin typeface="Calibri"/>
                <a:ea typeface="+mn-ea"/>
                <a:cs typeface="+mn-cs"/>
              </a:rPr>
              <a:t>Eric Brunskill, PhD</a:t>
            </a:r>
          </a:p>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F81BD">
                    <a:lumMod val="75000"/>
                  </a:srgbClr>
                </a:solidFill>
                <a:effectLst/>
                <a:uLnTx/>
                <a:uFillTx/>
                <a:latin typeface="Calibri"/>
                <a:ea typeface="+mn-ea"/>
                <a:cs typeface="+mn-cs"/>
              </a:rPr>
              <a:t>Developmental Biology, Regeneration and Repair; Omics Research </a:t>
            </a:r>
          </a:p>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F81BD">
                    <a:lumMod val="75000"/>
                  </a:srgbClr>
                </a:solidFill>
                <a:effectLst/>
                <a:uLnTx/>
                <a:uFillTx/>
                <a:latin typeface="Calibri"/>
                <a:ea typeface="+mn-ea"/>
                <a:cs typeface="+mn-cs"/>
                <a:hlinkClick r:id="rId19">
                  <a:extLst>
                    <a:ext uri="{A12FA001-AC4F-418D-AE19-62706E023703}">
                      <ahyp:hlinkClr xmlns:ahyp="http://schemas.microsoft.com/office/drawing/2018/hyperlinkcolor" val="tx"/>
                    </a:ext>
                  </a:extLst>
                </a:hlinkClick>
              </a:rPr>
              <a:t>eric.brunskill@nih.gov</a:t>
            </a:r>
            <a:endParaRPr kumimoji="0" lang="en-US" sz="1600" b="0" i="0" u="none" strike="noStrike" kern="1200" cap="none" spc="0" normalizeH="0" baseline="0" noProof="0" dirty="0">
              <a:ln>
                <a:noFill/>
              </a:ln>
              <a:solidFill>
                <a:srgbClr val="4F81BD">
                  <a:lumMod val="75000"/>
                </a:srgbClr>
              </a:solidFill>
              <a:effectLst/>
              <a:uLnTx/>
              <a:uFillTx/>
              <a:latin typeface="Calibri"/>
              <a:ea typeface="+mn-ea"/>
              <a:cs typeface="+mn-cs"/>
            </a:endParaRPr>
          </a:p>
        </p:txBody>
      </p:sp>
      <p:sp>
        <p:nvSpPr>
          <p:cNvPr id="35" name="TextBox 34">
            <a:extLst>
              <a:ext uri="{FF2B5EF4-FFF2-40B4-BE49-F238E27FC236}">
                <a16:creationId xmlns:a16="http://schemas.microsoft.com/office/drawing/2014/main" id="{DA17BD54-B333-BB95-2015-A5E8F74A7A3F}"/>
              </a:ext>
            </a:extLst>
          </p:cNvPr>
          <p:cNvSpPr txBox="1"/>
          <p:nvPr/>
        </p:nvSpPr>
        <p:spPr>
          <a:xfrm>
            <a:off x="5188900" y="5017967"/>
            <a:ext cx="2729145" cy="156966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F81BD">
                    <a:lumMod val="75000"/>
                  </a:srgbClr>
                </a:solidFill>
                <a:effectLst/>
                <a:uLnTx/>
                <a:uFillTx/>
                <a:latin typeface="Calibri"/>
                <a:ea typeface="+mn-ea"/>
                <a:cs typeface="+mn-cs"/>
              </a:rPr>
              <a:t>Raquel Greer, MD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F81BD">
                    <a:lumMod val="75000"/>
                  </a:srgbClr>
                </a:solidFill>
                <a:effectLst/>
                <a:uLnTx/>
                <a:uFillTx/>
                <a:latin typeface="Calibri"/>
                <a:ea typeface="+mn-ea"/>
                <a:cs typeface="+mn-cs"/>
              </a:rPr>
              <a:t>Health Equity; Health Services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F81BD">
                    <a:lumMod val="75000"/>
                  </a:srgbClr>
                </a:solidFill>
                <a:effectLst/>
                <a:uLnTx/>
                <a:uFillTx/>
                <a:latin typeface="Calibri"/>
                <a:ea typeface="+mn-ea"/>
                <a:cs typeface="+mn-cs"/>
              </a:rPr>
              <a:t>Research; Dissemination and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F81BD">
                    <a:lumMod val="75000"/>
                  </a:srgbClr>
                </a:solidFill>
                <a:effectLst/>
                <a:uLnTx/>
                <a:uFillTx/>
                <a:latin typeface="Calibri"/>
                <a:ea typeface="+mn-ea"/>
                <a:cs typeface="+mn-cs"/>
              </a:rPr>
              <a:t>Implementation Research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F81BD">
                    <a:lumMod val="75000"/>
                  </a:srgbClr>
                </a:solidFill>
                <a:effectLst/>
                <a:uLnTx/>
                <a:uFillTx/>
                <a:latin typeface="Calibri"/>
                <a:ea typeface="+mn-ea"/>
                <a:cs typeface="+mn-cs"/>
                <a:hlinkClick r:id="rId20">
                  <a:extLst>
                    <a:ext uri="{A12FA001-AC4F-418D-AE19-62706E023703}">
                      <ahyp:hlinkClr xmlns:ahyp="http://schemas.microsoft.com/office/drawing/2018/hyperlinkcolor" val="tx"/>
                    </a:ext>
                  </a:extLst>
                </a:hlinkClick>
              </a:rPr>
              <a:t>raquel.greer@nih.gov</a:t>
            </a:r>
            <a:endParaRPr kumimoji="0" lang="en-US" sz="1600" b="0" i="0" u="none" strike="noStrike" kern="1200" cap="none" spc="0" normalizeH="0" baseline="0" noProof="0" dirty="0">
              <a:ln>
                <a:noFill/>
              </a:ln>
              <a:solidFill>
                <a:srgbClr val="4F81BD">
                  <a:lumMod val="75000"/>
                </a:srgb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4F81BD">
                  <a:lumMod val="75000"/>
                </a:srgbClr>
              </a:solidFill>
              <a:effectLst/>
              <a:uLnTx/>
              <a:uFillTx/>
              <a:latin typeface="Calibri"/>
              <a:ea typeface="+mn-ea"/>
              <a:cs typeface="+mn-cs"/>
            </a:endParaRPr>
          </a:p>
        </p:txBody>
      </p:sp>
      <p:pic>
        <p:nvPicPr>
          <p:cNvPr id="36" name="Picture 2">
            <a:extLst>
              <a:ext uri="{FF2B5EF4-FFF2-40B4-BE49-F238E27FC236}">
                <a16:creationId xmlns:a16="http://schemas.microsoft.com/office/drawing/2014/main" id="{825303FB-2273-2A07-5675-A1B5ED2598A3}"/>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075773" y="2550518"/>
            <a:ext cx="1097280" cy="127969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958C4415-F1E9-F17B-BB21-3D28EECB712B}"/>
              </a:ext>
            </a:extLst>
          </p:cNvPr>
          <p:cNvPicPr>
            <a:picLocks noChangeAspect="1"/>
          </p:cNvPicPr>
          <p:nvPr/>
        </p:nvPicPr>
        <p:blipFill>
          <a:blip r:embed="rId22"/>
          <a:stretch>
            <a:fillRect/>
          </a:stretch>
        </p:blipFill>
        <p:spPr>
          <a:xfrm>
            <a:off x="325107" y="3871036"/>
            <a:ext cx="1098339" cy="1098339"/>
          </a:xfrm>
          <a:prstGeom prst="rect">
            <a:avLst/>
          </a:prstGeom>
        </p:spPr>
      </p:pic>
      <p:sp>
        <p:nvSpPr>
          <p:cNvPr id="3" name="TextBox 2">
            <a:extLst>
              <a:ext uri="{FF2B5EF4-FFF2-40B4-BE49-F238E27FC236}">
                <a16:creationId xmlns:a16="http://schemas.microsoft.com/office/drawing/2014/main" id="{59E68674-4F1D-6C96-7CAA-3509D1D2C8A1}"/>
              </a:ext>
            </a:extLst>
          </p:cNvPr>
          <p:cNvSpPr txBox="1"/>
          <p:nvPr/>
        </p:nvSpPr>
        <p:spPr>
          <a:xfrm>
            <a:off x="1429711" y="3884520"/>
            <a:ext cx="3048785"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E2841">
                    <a:lumMod val="75000"/>
                    <a:lumOff val="25000"/>
                  </a:srgbClr>
                </a:solidFill>
                <a:effectLst/>
                <a:uLnTx/>
                <a:uFillTx/>
                <a:latin typeface="Calibri" panose="020F0502020204030204"/>
                <a:ea typeface="Calibri" panose="020F0502020204030204" pitchFamily="34" charset="0"/>
                <a:cs typeface="+mn-cs"/>
              </a:rPr>
              <a:t>Debbie Gipson, MS, MD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E2841">
                    <a:lumMod val="75000"/>
                    <a:lumOff val="25000"/>
                  </a:srgbClr>
                </a:solidFill>
                <a:effectLst/>
                <a:uLnTx/>
                <a:uFillTx/>
                <a:latin typeface="Calibri" panose="020F0502020204030204"/>
                <a:ea typeface="Calibri" panose="020F0502020204030204" pitchFamily="34" charset="0"/>
                <a:cs typeface="+mn-cs"/>
              </a:rPr>
              <a:t>Precision Clinical Trials,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E2841">
                    <a:lumMod val="75000"/>
                    <a:lumOff val="25000"/>
                  </a:srgbClr>
                </a:solidFill>
                <a:effectLst/>
                <a:uLnTx/>
                <a:uFillTx/>
                <a:latin typeface="Calibri" panose="020F0502020204030204"/>
                <a:ea typeface="Calibri" panose="020F0502020204030204" pitchFamily="34" charset="0"/>
                <a:cs typeface="+mn-cs"/>
              </a:rPr>
              <a:t>Pediatric Urology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dirty="0">
                <a:ln>
                  <a:noFill/>
                </a:ln>
                <a:solidFill>
                  <a:srgbClr val="0E2841">
                    <a:lumMod val="75000"/>
                    <a:lumOff val="25000"/>
                  </a:srgbClr>
                </a:solidFill>
                <a:effectLst/>
                <a:uLnTx/>
                <a:uFillTx/>
                <a:latin typeface="Calibri" panose="020F0502020204030204"/>
                <a:ea typeface="Calibri" panose="020F0502020204030204" pitchFamily="34" charset="0"/>
                <a:cs typeface="+mn-cs"/>
                <a:hlinkClick r:id="rId23">
                  <a:extLst>
                    <a:ext uri="{A12FA001-AC4F-418D-AE19-62706E023703}">
                      <ahyp:hlinkClr xmlns:ahyp="http://schemas.microsoft.com/office/drawing/2018/hyperlinkcolor" val="tx"/>
                    </a:ext>
                  </a:extLst>
                </a:hlinkClick>
              </a:rPr>
              <a:t>debbie.gipson@nih.gov</a:t>
            </a:r>
            <a:endParaRPr kumimoji="0" lang="en-US" sz="1600" b="0" i="0" u="none" strike="noStrike" kern="1200" cap="none" spc="0" normalizeH="0" baseline="0" noProof="0" dirty="0">
              <a:ln>
                <a:noFill/>
              </a:ln>
              <a:solidFill>
                <a:srgbClr val="0E2841">
                  <a:lumMod val="75000"/>
                  <a:lumOff val="25000"/>
                </a:srgbClr>
              </a:solidFill>
              <a:effectLst/>
              <a:uLnTx/>
              <a:uFillTx/>
              <a:latin typeface="Calibri" panose="020F0502020204030204"/>
              <a:ea typeface="Calibri" panose="020F0502020204030204" pitchFamily="34" charset="0"/>
              <a:cs typeface="+mn-cs"/>
            </a:endParaRPr>
          </a:p>
        </p:txBody>
      </p:sp>
      <p:sp>
        <p:nvSpPr>
          <p:cNvPr id="4" name="TextBox 3">
            <a:extLst>
              <a:ext uri="{FF2B5EF4-FFF2-40B4-BE49-F238E27FC236}">
                <a16:creationId xmlns:a16="http://schemas.microsoft.com/office/drawing/2014/main" id="{814357BC-EECF-4861-F10A-756CBB50BA93}"/>
              </a:ext>
            </a:extLst>
          </p:cNvPr>
          <p:cNvSpPr txBox="1"/>
          <p:nvPr/>
        </p:nvSpPr>
        <p:spPr>
          <a:xfrm>
            <a:off x="5188900" y="2546199"/>
            <a:ext cx="2543397"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E2841">
                    <a:lumMod val="75000"/>
                    <a:lumOff val="25000"/>
                  </a:srgbClr>
                </a:solidFill>
                <a:effectLst/>
                <a:uLnTx/>
                <a:uFillTx/>
                <a:latin typeface="Calibri" panose="020F0502020204030204"/>
                <a:ea typeface="+mn-ea"/>
                <a:cs typeface="Calibri" panose="020F0502020204030204" pitchFamily="34" charset="0"/>
              </a:rPr>
              <a:t>Stuart Reynolds MD, MPH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E2841">
                    <a:lumMod val="75000"/>
                    <a:lumOff val="25000"/>
                  </a:srgbClr>
                </a:solidFill>
                <a:effectLst/>
                <a:uLnTx/>
                <a:uFillTx/>
                <a:latin typeface="Calibri" panose="020F0502020204030204"/>
                <a:ea typeface="+mn-ea"/>
                <a:cs typeface="Calibri" panose="020F0502020204030204" pitchFamily="34" charset="0"/>
              </a:rPr>
              <a:t>Senior Advisor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E2841">
                    <a:lumMod val="75000"/>
                    <a:lumOff val="25000"/>
                  </a:srgbClr>
                </a:solidFill>
                <a:effectLst/>
                <a:uLnTx/>
                <a:uFillTx/>
                <a:latin typeface="Calibri" panose="020F0502020204030204"/>
                <a:ea typeface="+mn-ea"/>
                <a:cs typeface="Calibri" panose="020F0502020204030204" pitchFamily="34" charset="0"/>
              </a:rPr>
              <a:t>Urology Programs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dirty="0">
                <a:ln>
                  <a:noFill/>
                </a:ln>
                <a:solidFill>
                  <a:srgbClr val="0E2841">
                    <a:lumMod val="75000"/>
                    <a:lumOff val="25000"/>
                  </a:srgbClr>
                </a:solidFill>
                <a:effectLst/>
                <a:uLnTx/>
                <a:uFillTx/>
                <a:latin typeface="Calibri" panose="020F0502020204030204"/>
                <a:ea typeface="+mn-ea"/>
                <a:cs typeface="Calibri" panose="020F0502020204030204" pitchFamily="34" charset="0"/>
              </a:rPr>
              <a:t>william.reynolds@nih.gov</a:t>
            </a:r>
          </a:p>
        </p:txBody>
      </p:sp>
      <p:pic>
        <p:nvPicPr>
          <p:cNvPr id="6" name="Picture 5" descr="A person smiling for the camera&#10;&#10;Description automatically generated with low confidence">
            <a:extLst>
              <a:ext uri="{FF2B5EF4-FFF2-40B4-BE49-F238E27FC236}">
                <a16:creationId xmlns:a16="http://schemas.microsoft.com/office/drawing/2014/main" id="{2B9DA8EB-ED5F-54FD-125D-BF1DAA7083F7}"/>
              </a:ext>
            </a:extLst>
          </p:cNvPr>
          <p:cNvPicPr>
            <a:picLocks noChangeAspect="1"/>
          </p:cNvPicPr>
          <p:nvPr/>
        </p:nvPicPr>
        <p:blipFill>
          <a:blip r:embed="rId24">
            <a:extLst>
              <a:ext uri="{28A0092B-C50C-407E-A947-70E740481C1C}">
                <a14:useLocalDpi xmlns:a14="http://schemas.microsoft.com/office/drawing/2010/main" val="0"/>
              </a:ext>
            </a:extLst>
          </a:blip>
          <a:srcRect t="11405" b="21868"/>
          <a:stretch/>
        </p:blipFill>
        <p:spPr>
          <a:xfrm>
            <a:off x="8103438" y="3716714"/>
            <a:ext cx="1094275" cy="1097280"/>
          </a:xfrm>
          <a:prstGeom prst="rect">
            <a:avLst/>
          </a:prstGeom>
        </p:spPr>
      </p:pic>
      <p:sp>
        <p:nvSpPr>
          <p:cNvPr id="9" name="Title 2">
            <a:extLst>
              <a:ext uri="{FF2B5EF4-FFF2-40B4-BE49-F238E27FC236}">
                <a16:creationId xmlns:a16="http://schemas.microsoft.com/office/drawing/2014/main" id="{6A80078A-4363-146C-7A6C-CC0257DC749B}"/>
              </a:ext>
            </a:extLst>
          </p:cNvPr>
          <p:cNvSpPr>
            <a:spLocks noGrp="1"/>
          </p:cNvSpPr>
          <p:nvPr>
            <p:ph type="title"/>
          </p:nvPr>
        </p:nvSpPr>
        <p:spPr>
          <a:xfrm>
            <a:off x="609600" y="129490"/>
            <a:ext cx="10972800" cy="914400"/>
          </a:xfrm>
        </p:spPr>
        <p:txBody>
          <a:bodyPr>
            <a:normAutofit/>
          </a:bodyPr>
          <a:lstStyle/>
          <a:p>
            <a:r>
              <a:rPr lang="en-US" sz="4400" dirty="0">
                <a:latin typeface="+mn-lt"/>
                <a:cs typeface="Arial" panose="020B0604020202020204" pitchFamily="34" charset="0"/>
              </a:rPr>
              <a:t>Contact the NIDDK Urology Program Staff !</a:t>
            </a:r>
          </a:p>
        </p:txBody>
      </p:sp>
      <p:sp>
        <p:nvSpPr>
          <p:cNvPr id="11" name="TextBox 10">
            <a:extLst>
              <a:ext uri="{FF2B5EF4-FFF2-40B4-BE49-F238E27FC236}">
                <a16:creationId xmlns:a16="http://schemas.microsoft.com/office/drawing/2014/main" id="{75520DCA-980D-CFB0-4BE6-29A921AB8721}"/>
              </a:ext>
            </a:extLst>
          </p:cNvPr>
          <p:cNvSpPr txBox="1"/>
          <p:nvPr/>
        </p:nvSpPr>
        <p:spPr>
          <a:xfrm>
            <a:off x="1891017" y="6273374"/>
            <a:ext cx="8976852" cy="584775"/>
          </a:xfrm>
          <a:prstGeom prst="rect">
            <a:avLst/>
          </a:prstGeom>
          <a:noFill/>
        </p:spPr>
        <p:txBody>
          <a:bodyPr wrap="square">
            <a:spAutoFit/>
          </a:bodyPr>
          <a:lstStyle/>
          <a:p>
            <a:r>
              <a:rPr lang="en-US" sz="1600" dirty="0">
                <a:solidFill>
                  <a:schemeClr val="accent1">
                    <a:lumMod val="75000"/>
                  </a:schemeClr>
                </a:solidFill>
              </a:rPr>
              <a:t>NIDDK Home Page for Kidney, Urology, Hematology Research: </a:t>
            </a:r>
          </a:p>
          <a:p>
            <a:r>
              <a:rPr lang="en-US" sz="1600" dirty="0">
                <a:solidFill>
                  <a:schemeClr val="accent1">
                    <a:lumMod val="75000"/>
                  </a:schemeClr>
                </a:solidFill>
                <a:hlinkClick r:id="rId25"/>
              </a:rPr>
              <a:t>https://www.niddk.nih.gov/about-niddk/offices-divisions/division-kidney-urologic-hematologic-diseases</a:t>
            </a:r>
            <a:endParaRPr lang="en-US" sz="1600" dirty="0">
              <a:solidFill>
                <a:schemeClr val="accent1">
                  <a:lumMod val="75000"/>
                </a:schemeClr>
              </a:solidFill>
            </a:endParaRPr>
          </a:p>
        </p:txBody>
      </p:sp>
      <p:sp>
        <p:nvSpPr>
          <p:cNvPr id="12" name="Rectangle 11">
            <a:extLst>
              <a:ext uri="{FF2B5EF4-FFF2-40B4-BE49-F238E27FC236}">
                <a16:creationId xmlns:a16="http://schemas.microsoft.com/office/drawing/2014/main" id="{0CB25871-333F-A3AB-2496-893E1C168533}"/>
              </a:ext>
            </a:extLst>
          </p:cNvPr>
          <p:cNvSpPr/>
          <p:nvPr/>
        </p:nvSpPr>
        <p:spPr>
          <a:xfrm>
            <a:off x="1929030" y="6323968"/>
            <a:ext cx="8699641" cy="479956"/>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70598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86329" y="30053"/>
            <a:ext cx="7889504" cy="914400"/>
          </a:xfrm>
        </p:spPr>
        <p:txBody>
          <a:bodyPr>
            <a:noAutofit/>
          </a:bodyPr>
          <a:lstStyle/>
          <a:p>
            <a:r>
              <a:rPr lang="en-US" dirty="0">
                <a:solidFill>
                  <a:schemeClr val="bg1"/>
                </a:solidFill>
                <a:latin typeface="+mn-lt"/>
              </a:rPr>
              <a:t>The NIDDK Remains Committed </a:t>
            </a:r>
            <a:br>
              <a:rPr lang="en-US" dirty="0">
                <a:solidFill>
                  <a:schemeClr val="bg1"/>
                </a:solidFill>
                <a:latin typeface="+mn-lt"/>
              </a:rPr>
            </a:br>
            <a:r>
              <a:rPr lang="en-US" dirty="0">
                <a:solidFill>
                  <a:schemeClr val="bg1"/>
                </a:solidFill>
                <a:latin typeface="+mn-lt"/>
              </a:rPr>
              <a:t>to Our Mission and to You…. </a:t>
            </a:r>
          </a:p>
        </p:txBody>
      </p:sp>
      <p:pic>
        <p:nvPicPr>
          <p:cNvPr id="7" name="Picture 6">
            <a:extLst>
              <a:ext uri="{FF2B5EF4-FFF2-40B4-BE49-F238E27FC236}">
                <a16:creationId xmlns:a16="http://schemas.microsoft.com/office/drawing/2014/main" id="{12F26056-B55A-01CF-81A4-D2973872EB39}"/>
              </a:ext>
            </a:extLst>
          </p:cNvPr>
          <p:cNvPicPr>
            <a:picLocks noChangeAspect="1"/>
          </p:cNvPicPr>
          <p:nvPr/>
        </p:nvPicPr>
        <p:blipFill>
          <a:blip r:embed="rId2"/>
          <a:stretch>
            <a:fillRect/>
          </a:stretch>
        </p:blipFill>
        <p:spPr>
          <a:xfrm>
            <a:off x="241346" y="2698908"/>
            <a:ext cx="4590686" cy="3810330"/>
          </a:xfrm>
          <a:prstGeom prst="rect">
            <a:avLst/>
          </a:prstGeom>
        </p:spPr>
      </p:pic>
      <p:sp>
        <p:nvSpPr>
          <p:cNvPr id="9" name="TextBox 8">
            <a:extLst>
              <a:ext uri="{FF2B5EF4-FFF2-40B4-BE49-F238E27FC236}">
                <a16:creationId xmlns:a16="http://schemas.microsoft.com/office/drawing/2014/main" id="{2A6E92AD-E842-3E20-0C7F-EB0F7691E259}"/>
              </a:ext>
            </a:extLst>
          </p:cNvPr>
          <p:cNvSpPr txBox="1"/>
          <p:nvPr/>
        </p:nvSpPr>
        <p:spPr>
          <a:xfrm>
            <a:off x="196308" y="1302380"/>
            <a:ext cx="4723791"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NIDDK Mission:</a:t>
            </a:r>
          </a:p>
        </p:txBody>
      </p:sp>
      <p:sp>
        <p:nvSpPr>
          <p:cNvPr id="10" name="Rectangle 9">
            <a:extLst>
              <a:ext uri="{FF2B5EF4-FFF2-40B4-BE49-F238E27FC236}">
                <a16:creationId xmlns:a16="http://schemas.microsoft.com/office/drawing/2014/main" id="{40D60EEF-E53C-3531-EBFD-D6F09513712D}"/>
              </a:ext>
            </a:extLst>
          </p:cNvPr>
          <p:cNvSpPr/>
          <p:nvPr/>
        </p:nvSpPr>
        <p:spPr>
          <a:xfrm>
            <a:off x="6306435" y="5675243"/>
            <a:ext cx="5615608" cy="10933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Wingdings" panose="05000000000000000000" pitchFamily="2" charset="2"/>
              <a:buChar char="Ø"/>
            </a:pPr>
            <a:endParaRPr lang="en-US"/>
          </a:p>
        </p:txBody>
      </p:sp>
      <p:sp>
        <p:nvSpPr>
          <p:cNvPr id="4" name="TextBox 3">
            <a:extLst>
              <a:ext uri="{FF2B5EF4-FFF2-40B4-BE49-F238E27FC236}">
                <a16:creationId xmlns:a16="http://schemas.microsoft.com/office/drawing/2014/main" id="{9A2F2FCA-9B41-58C0-4213-04E28F6FB5AC}"/>
              </a:ext>
            </a:extLst>
          </p:cNvPr>
          <p:cNvSpPr txBox="1"/>
          <p:nvPr/>
        </p:nvSpPr>
        <p:spPr>
          <a:xfrm>
            <a:off x="185549" y="1683245"/>
            <a:ext cx="11791507" cy="1015663"/>
          </a:xfrm>
          <a:prstGeom prst="rect">
            <a:avLst/>
          </a:prstGeom>
          <a:noFill/>
        </p:spPr>
        <p:txBody>
          <a:bodyPr wrap="square">
            <a:spAutoFit/>
          </a:bodyPr>
          <a:lstStyle/>
          <a:p>
            <a:r>
              <a:rPr lang="en-US" sz="2000" i="1" dirty="0">
                <a:solidFill>
                  <a:schemeClr val="accent1">
                    <a:lumMod val="75000"/>
                  </a:schemeClr>
                </a:solidFill>
              </a:rPr>
              <a:t>Conduct and support medical research and research training and to disseminate science-based information on diabetes and other endocrine and metabolic diseases; digestive diseases, nutritional disorders, and obesity; and kidney, </a:t>
            </a:r>
            <a:r>
              <a:rPr lang="en-US" sz="2000" b="1" i="1" dirty="0">
                <a:solidFill>
                  <a:schemeClr val="accent1">
                    <a:lumMod val="75000"/>
                  </a:schemeClr>
                </a:solidFill>
              </a:rPr>
              <a:t>urologic</a:t>
            </a:r>
            <a:r>
              <a:rPr lang="en-US" sz="2000" i="1" dirty="0">
                <a:solidFill>
                  <a:schemeClr val="accent1">
                    <a:lumMod val="75000"/>
                  </a:schemeClr>
                </a:solidFill>
              </a:rPr>
              <a:t>, and hematologic diseases, to improve people’s health and quality of life.</a:t>
            </a:r>
          </a:p>
        </p:txBody>
      </p:sp>
      <p:pic>
        <p:nvPicPr>
          <p:cNvPr id="5" name="Picture 4">
            <a:extLst>
              <a:ext uri="{FF2B5EF4-FFF2-40B4-BE49-F238E27FC236}">
                <a16:creationId xmlns:a16="http://schemas.microsoft.com/office/drawing/2014/main" id="{660E00D7-7720-62AE-8446-E227CCE5FD69}"/>
              </a:ext>
            </a:extLst>
          </p:cNvPr>
          <p:cNvPicPr>
            <a:picLocks noChangeAspect="1"/>
          </p:cNvPicPr>
          <p:nvPr/>
        </p:nvPicPr>
        <p:blipFill>
          <a:blip r:embed="rId3"/>
          <a:stretch>
            <a:fillRect/>
          </a:stretch>
        </p:blipFill>
        <p:spPr>
          <a:xfrm>
            <a:off x="32896" y="31163"/>
            <a:ext cx="3893645" cy="1205966"/>
          </a:xfrm>
          <a:prstGeom prst="rect">
            <a:avLst/>
          </a:prstGeom>
        </p:spPr>
      </p:pic>
      <p:sp>
        <p:nvSpPr>
          <p:cNvPr id="6" name="TextBox 5">
            <a:extLst>
              <a:ext uri="{FF2B5EF4-FFF2-40B4-BE49-F238E27FC236}">
                <a16:creationId xmlns:a16="http://schemas.microsoft.com/office/drawing/2014/main" id="{2C3046DB-F3B0-C81E-9E86-2C1582A2D3D3}"/>
              </a:ext>
            </a:extLst>
          </p:cNvPr>
          <p:cNvSpPr txBox="1"/>
          <p:nvPr/>
        </p:nvSpPr>
        <p:spPr>
          <a:xfrm>
            <a:off x="4898583" y="2848940"/>
            <a:ext cx="7343036" cy="830997"/>
          </a:xfrm>
          <a:prstGeom prst="rect">
            <a:avLst/>
          </a:prstGeom>
          <a:noFill/>
        </p:spPr>
        <p:txBody>
          <a:bodyPr wrap="none" rtlCol="0">
            <a:spAutoFit/>
          </a:bodyPr>
          <a:lstStyle/>
          <a:p>
            <a:pPr marL="342900" indent="-342900">
              <a:buFont typeface="Wingdings" panose="05000000000000000000" pitchFamily="2" charset="2"/>
              <a:buChar char="Ø"/>
            </a:pPr>
            <a:r>
              <a:rPr lang="en-US" sz="2400" dirty="0">
                <a:solidFill>
                  <a:schemeClr val="accent1">
                    <a:lumMod val="75000"/>
                  </a:schemeClr>
                </a:solidFill>
              </a:rPr>
              <a:t>Issuing New and Yearly Non-Competing Awards as </a:t>
            </a:r>
          </a:p>
          <a:p>
            <a:r>
              <a:rPr lang="en-US" sz="2400" dirty="0">
                <a:solidFill>
                  <a:schemeClr val="accent1">
                    <a:lumMod val="75000"/>
                  </a:schemeClr>
                </a:solidFill>
              </a:rPr>
              <a:t>     Rapidly as Possible with Adherence to Evolving Policies</a:t>
            </a:r>
          </a:p>
        </p:txBody>
      </p:sp>
      <p:sp>
        <p:nvSpPr>
          <p:cNvPr id="11" name="TextBox 10">
            <a:extLst>
              <a:ext uri="{FF2B5EF4-FFF2-40B4-BE49-F238E27FC236}">
                <a16:creationId xmlns:a16="http://schemas.microsoft.com/office/drawing/2014/main" id="{B098740B-A61C-9896-5221-1BD9EB976383}"/>
              </a:ext>
            </a:extLst>
          </p:cNvPr>
          <p:cNvSpPr txBox="1"/>
          <p:nvPr/>
        </p:nvSpPr>
        <p:spPr>
          <a:xfrm>
            <a:off x="4898583" y="3911470"/>
            <a:ext cx="7072962" cy="461665"/>
          </a:xfrm>
          <a:prstGeom prst="rect">
            <a:avLst/>
          </a:prstGeom>
          <a:noFill/>
        </p:spPr>
        <p:txBody>
          <a:bodyPr wrap="none" rtlCol="0">
            <a:spAutoFit/>
          </a:bodyPr>
          <a:lstStyle/>
          <a:p>
            <a:pPr marL="342900" indent="-342900">
              <a:buFont typeface="Wingdings" panose="05000000000000000000" pitchFamily="2" charset="2"/>
              <a:buChar char="Ø"/>
            </a:pPr>
            <a:r>
              <a:rPr lang="en-US" sz="2400" dirty="0">
                <a:solidFill>
                  <a:schemeClr val="accent1">
                    <a:lumMod val="75000"/>
                  </a:schemeClr>
                </a:solidFill>
              </a:rPr>
              <a:t>Support of New, Junior, and Early-Stage Investigators</a:t>
            </a:r>
          </a:p>
        </p:txBody>
      </p:sp>
      <p:sp>
        <p:nvSpPr>
          <p:cNvPr id="12" name="TextBox 11">
            <a:extLst>
              <a:ext uri="{FF2B5EF4-FFF2-40B4-BE49-F238E27FC236}">
                <a16:creationId xmlns:a16="http://schemas.microsoft.com/office/drawing/2014/main" id="{1183733C-8211-0FCB-36D9-E9A8E91DC6C5}"/>
              </a:ext>
            </a:extLst>
          </p:cNvPr>
          <p:cNvSpPr txBox="1"/>
          <p:nvPr/>
        </p:nvSpPr>
        <p:spPr>
          <a:xfrm>
            <a:off x="4898583" y="4604668"/>
            <a:ext cx="6804555" cy="461665"/>
          </a:xfrm>
          <a:prstGeom prst="rect">
            <a:avLst/>
          </a:prstGeom>
          <a:noFill/>
        </p:spPr>
        <p:txBody>
          <a:bodyPr wrap="none" rtlCol="0">
            <a:spAutoFit/>
          </a:bodyPr>
          <a:lstStyle/>
          <a:p>
            <a:pPr marL="342900" indent="-342900">
              <a:buFont typeface="Wingdings" panose="05000000000000000000" pitchFamily="2" charset="2"/>
              <a:buChar char="Ø"/>
            </a:pPr>
            <a:r>
              <a:rPr lang="en-US" sz="2400" dirty="0">
                <a:solidFill>
                  <a:schemeClr val="accent1">
                    <a:lumMod val="75000"/>
                  </a:schemeClr>
                </a:solidFill>
              </a:rPr>
              <a:t>Strong Advocacy for All NIDDK Scientific Programs </a:t>
            </a:r>
          </a:p>
        </p:txBody>
      </p:sp>
      <p:sp>
        <p:nvSpPr>
          <p:cNvPr id="13" name="TextBox 12">
            <a:extLst>
              <a:ext uri="{FF2B5EF4-FFF2-40B4-BE49-F238E27FC236}">
                <a16:creationId xmlns:a16="http://schemas.microsoft.com/office/drawing/2014/main" id="{3EF0C85F-D2AA-3F52-7B82-8E6665F794B3}"/>
              </a:ext>
            </a:extLst>
          </p:cNvPr>
          <p:cNvSpPr txBox="1"/>
          <p:nvPr/>
        </p:nvSpPr>
        <p:spPr>
          <a:xfrm>
            <a:off x="4898583" y="5991062"/>
            <a:ext cx="7003777" cy="461665"/>
          </a:xfrm>
          <a:prstGeom prst="rect">
            <a:avLst/>
          </a:prstGeom>
          <a:noFill/>
        </p:spPr>
        <p:txBody>
          <a:bodyPr wrap="none" rtlCol="0">
            <a:spAutoFit/>
          </a:bodyPr>
          <a:lstStyle/>
          <a:p>
            <a:pPr marL="342900" indent="-342900">
              <a:buFont typeface="Wingdings" panose="05000000000000000000" pitchFamily="2" charset="2"/>
              <a:buChar char="Ø"/>
            </a:pPr>
            <a:r>
              <a:rPr lang="en-US" sz="2400" i="1" dirty="0">
                <a:solidFill>
                  <a:schemeClr val="accent1">
                    <a:lumMod val="75000"/>
                  </a:schemeClr>
                </a:solidFill>
              </a:rPr>
              <a:t>Everyone I Work with is Exceptional and Dedicated</a:t>
            </a:r>
            <a:r>
              <a:rPr lang="en-US" sz="2400" dirty="0">
                <a:solidFill>
                  <a:schemeClr val="accent1">
                    <a:lumMod val="75000"/>
                  </a:schemeClr>
                </a:solidFill>
              </a:rPr>
              <a:t>   </a:t>
            </a:r>
          </a:p>
        </p:txBody>
      </p:sp>
      <p:sp>
        <p:nvSpPr>
          <p:cNvPr id="14" name="TextBox 13">
            <a:extLst>
              <a:ext uri="{FF2B5EF4-FFF2-40B4-BE49-F238E27FC236}">
                <a16:creationId xmlns:a16="http://schemas.microsoft.com/office/drawing/2014/main" id="{B5AA2252-8D80-7DFC-8A25-FDC4D89B998E}"/>
              </a:ext>
            </a:extLst>
          </p:cNvPr>
          <p:cNvSpPr txBox="1"/>
          <p:nvPr/>
        </p:nvSpPr>
        <p:spPr>
          <a:xfrm>
            <a:off x="4898583" y="5297866"/>
            <a:ext cx="5987152" cy="461665"/>
          </a:xfrm>
          <a:prstGeom prst="rect">
            <a:avLst/>
          </a:prstGeom>
          <a:noFill/>
        </p:spPr>
        <p:txBody>
          <a:bodyPr wrap="none" rtlCol="0">
            <a:spAutoFit/>
          </a:bodyPr>
          <a:lstStyle/>
          <a:p>
            <a:pPr marL="342900" indent="-342900">
              <a:buFont typeface="Wingdings" panose="05000000000000000000" pitchFamily="2" charset="2"/>
              <a:buChar char="Ø"/>
            </a:pPr>
            <a:r>
              <a:rPr lang="en-US" sz="2400" dirty="0">
                <a:solidFill>
                  <a:schemeClr val="accent1">
                    <a:lumMod val="75000"/>
                  </a:schemeClr>
                </a:solidFill>
              </a:rPr>
              <a:t>You and Your Team Are Not Forgotten Here!</a:t>
            </a:r>
          </a:p>
        </p:txBody>
      </p:sp>
    </p:spTree>
    <p:extLst>
      <p:ext uri="{BB962C8B-B14F-4D97-AF65-F5344CB8AC3E}">
        <p14:creationId xmlns:p14="http://schemas.microsoft.com/office/powerpoint/2010/main" val="21184959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CF50748-B3DC-4BEB-84BE-F2CB7A50214F}"/>
              </a:ext>
            </a:extLst>
          </p:cNvPr>
          <p:cNvSpPr>
            <a:spLocks noGrp="1"/>
          </p:cNvSpPr>
          <p:nvPr>
            <p:ph type="title"/>
          </p:nvPr>
        </p:nvSpPr>
        <p:spPr/>
        <p:txBody>
          <a:bodyPr/>
          <a:lstStyle/>
          <a:p>
            <a:r>
              <a:rPr lang="en-US" dirty="0"/>
              <a:t>  </a:t>
            </a:r>
          </a:p>
        </p:txBody>
      </p:sp>
      <p:pic>
        <p:nvPicPr>
          <p:cNvPr id="3" name="Picture 2" descr="Different colored question marks">
            <a:extLst>
              <a:ext uri="{FF2B5EF4-FFF2-40B4-BE49-F238E27FC236}">
                <a16:creationId xmlns:a16="http://schemas.microsoft.com/office/drawing/2014/main" id="{D8F04A51-9B78-56B1-F35A-BB3FEB211A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45325"/>
            <a:ext cx="12192000" cy="5612676"/>
          </a:xfrm>
          <a:prstGeom prst="rect">
            <a:avLst/>
          </a:prstGeom>
        </p:spPr>
      </p:pic>
      <p:sp>
        <p:nvSpPr>
          <p:cNvPr id="5" name="Content Placeholder 4">
            <a:extLst>
              <a:ext uri="{FF2B5EF4-FFF2-40B4-BE49-F238E27FC236}">
                <a16:creationId xmlns:a16="http://schemas.microsoft.com/office/drawing/2014/main" id="{E0A47001-7985-4652-A41E-ACBD638BD808}"/>
              </a:ext>
            </a:extLst>
          </p:cNvPr>
          <p:cNvSpPr>
            <a:spLocks noGrp="1"/>
          </p:cNvSpPr>
          <p:nvPr>
            <p:ph idx="1"/>
          </p:nvPr>
        </p:nvSpPr>
        <p:spPr>
          <a:xfrm>
            <a:off x="725507" y="0"/>
            <a:ext cx="10972800" cy="1097279"/>
          </a:xfrm>
        </p:spPr>
        <p:txBody>
          <a:bodyPr>
            <a:noAutofit/>
          </a:bodyPr>
          <a:lstStyle/>
          <a:p>
            <a:pPr marL="0" indent="0" algn="ctr">
              <a:buNone/>
            </a:pPr>
            <a:r>
              <a:rPr lang="en-US" sz="8000" b="1" i="1" dirty="0">
                <a:solidFill>
                  <a:schemeClr val="bg1"/>
                </a:solidFill>
              </a:rPr>
              <a:t>Questions?</a:t>
            </a:r>
          </a:p>
        </p:txBody>
      </p:sp>
      <p:pic>
        <p:nvPicPr>
          <p:cNvPr id="6" name="Picture 5" descr="Back of people's heads and raised hands at corporate presentation with speaker and whiteboard out of focus in background">
            <a:extLst>
              <a:ext uri="{FF2B5EF4-FFF2-40B4-BE49-F238E27FC236}">
                <a16:creationId xmlns:a16="http://schemas.microsoft.com/office/drawing/2014/main" id="{0662125A-7270-CE78-B8CE-79B6DB136E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25474"/>
            <a:ext cx="12192000" cy="5632525"/>
          </a:xfrm>
          <a:prstGeom prst="rect">
            <a:avLst/>
          </a:prstGeom>
        </p:spPr>
      </p:pic>
    </p:spTree>
    <p:extLst>
      <p:ext uri="{BB962C8B-B14F-4D97-AF65-F5344CB8AC3E}">
        <p14:creationId xmlns:p14="http://schemas.microsoft.com/office/powerpoint/2010/main" val="24262892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a:xfrm>
            <a:off x="396825" y="297823"/>
            <a:ext cx="11865698" cy="661502"/>
          </a:xfrm>
          <a:prstGeom prst="rect">
            <a:avLst/>
          </a:prstGeom>
        </p:spPr>
        <p:txBody>
          <a:bodyPr>
            <a:noAutofit/>
          </a:bodyPr>
          <a:lstStyle/>
          <a:p>
            <a:pPr eaLnBrk="1" hangingPunct="1">
              <a:defRPr/>
            </a:pPr>
            <a:r>
              <a:rPr lang="en-US" dirty="0">
                <a:solidFill>
                  <a:schemeClr val="bg1"/>
                </a:solidFill>
                <a:latin typeface="+mn-lt"/>
              </a:rPr>
              <a:t>Where Do I Find Updates on Changes at the NIH??</a:t>
            </a:r>
          </a:p>
        </p:txBody>
      </p:sp>
      <p:sp>
        <p:nvSpPr>
          <p:cNvPr id="3" name="Rectangle 2"/>
          <p:cNvSpPr/>
          <p:nvPr/>
        </p:nvSpPr>
        <p:spPr>
          <a:xfrm>
            <a:off x="7680526" y="1324912"/>
            <a:ext cx="3169454" cy="810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837313F1-2D46-DC39-D51F-1D373EBB3F9F}"/>
              </a:ext>
            </a:extLst>
          </p:cNvPr>
          <p:cNvSpPr txBox="1"/>
          <p:nvPr/>
        </p:nvSpPr>
        <p:spPr>
          <a:xfrm>
            <a:off x="145788" y="1640871"/>
            <a:ext cx="4162097" cy="892552"/>
          </a:xfrm>
          <a:prstGeom prst="rect">
            <a:avLst/>
          </a:prstGeom>
          <a:noFill/>
        </p:spPr>
        <p:txBody>
          <a:bodyPr wrap="square">
            <a:spAutoFit/>
          </a:bodyPr>
          <a:lstStyle/>
          <a:p>
            <a:r>
              <a:rPr lang="en-US" sz="2600" dirty="0">
                <a:solidFill>
                  <a:schemeClr val="accent1">
                    <a:lumMod val="75000"/>
                  </a:schemeClr>
                </a:solidFill>
              </a:rPr>
              <a:t>NIH Home Page: </a:t>
            </a:r>
            <a:r>
              <a:rPr lang="en-US" sz="2600" dirty="0">
                <a:hlinkClick r:id="rId3"/>
              </a:rPr>
              <a:t>https://www.nih.gov/</a:t>
            </a:r>
            <a:endParaRPr lang="en-US" sz="2600" dirty="0"/>
          </a:p>
        </p:txBody>
      </p:sp>
      <p:pic>
        <p:nvPicPr>
          <p:cNvPr id="5" name="Picture 4">
            <a:extLst>
              <a:ext uri="{FF2B5EF4-FFF2-40B4-BE49-F238E27FC236}">
                <a16:creationId xmlns:a16="http://schemas.microsoft.com/office/drawing/2014/main" id="{9B552D41-C4BD-6DAD-16DC-D025EC19D263}"/>
              </a:ext>
            </a:extLst>
          </p:cNvPr>
          <p:cNvPicPr>
            <a:picLocks noChangeAspect="1"/>
          </p:cNvPicPr>
          <p:nvPr/>
        </p:nvPicPr>
        <p:blipFill>
          <a:blip r:embed="rId4"/>
          <a:stretch>
            <a:fillRect/>
          </a:stretch>
        </p:blipFill>
        <p:spPr>
          <a:xfrm>
            <a:off x="6096000" y="5533088"/>
            <a:ext cx="5950212" cy="1127858"/>
          </a:xfrm>
          <a:prstGeom prst="rect">
            <a:avLst/>
          </a:prstGeom>
        </p:spPr>
      </p:pic>
      <p:pic>
        <p:nvPicPr>
          <p:cNvPr id="6" name="Picture 5">
            <a:extLst>
              <a:ext uri="{FF2B5EF4-FFF2-40B4-BE49-F238E27FC236}">
                <a16:creationId xmlns:a16="http://schemas.microsoft.com/office/drawing/2014/main" id="{54CE33F6-6435-ABC6-2386-16A30C0D0AFD}"/>
              </a:ext>
            </a:extLst>
          </p:cNvPr>
          <p:cNvPicPr>
            <a:picLocks noChangeAspect="1"/>
          </p:cNvPicPr>
          <p:nvPr/>
        </p:nvPicPr>
        <p:blipFill>
          <a:blip r:embed="rId5"/>
          <a:stretch>
            <a:fillRect/>
          </a:stretch>
        </p:blipFill>
        <p:spPr>
          <a:xfrm>
            <a:off x="6689997" y="3287576"/>
            <a:ext cx="4310580" cy="1097036"/>
          </a:xfrm>
          <a:prstGeom prst="rect">
            <a:avLst/>
          </a:prstGeom>
        </p:spPr>
      </p:pic>
      <p:pic>
        <p:nvPicPr>
          <p:cNvPr id="7" name="Picture 6">
            <a:extLst>
              <a:ext uri="{FF2B5EF4-FFF2-40B4-BE49-F238E27FC236}">
                <a16:creationId xmlns:a16="http://schemas.microsoft.com/office/drawing/2014/main" id="{CBA75766-1518-19E4-0D22-B4DD518B89BF}"/>
              </a:ext>
            </a:extLst>
          </p:cNvPr>
          <p:cNvPicPr>
            <a:picLocks noChangeAspect="1"/>
          </p:cNvPicPr>
          <p:nvPr/>
        </p:nvPicPr>
        <p:blipFill>
          <a:blip r:embed="rId6"/>
          <a:stretch>
            <a:fillRect/>
          </a:stretch>
        </p:blipFill>
        <p:spPr>
          <a:xfrm>
            <a:off x="6689997" y="4486821"/>
            <a:ext cx="4524535" cy="1097036"/>
          </a:xfrm>
          <a:prstGeom prst="rect">
            <a:avLst/>
          </a:prstGeom>
        </p:spPr>
      </p:pic>
      <p:pic>
        <p:nvPicPr>
          <p:cNvPr id="10" name="Picture 9">
            <a:extLst>
              <a:ext uri="{FF2B5EF4-FFF2-40B4-BE49-F238E27FC236}">
                <a16:creationId xmlns:a16="http://schemas.microsoft.com/office/drawing/2014/main" id="{4E58A0F8-F695-FDAB-2BE1-5862A956212A}"/>
              </a:ext>
            </a:extLst>
          </p:cNvPr>
          <p:cNvPicPr>
            <a:picLocks noChangeAspect="1"/>
          </p:cNvPicPr>
          <p:nvPr/>
        </p:nvPicPr>
        <p:blipFill>
          <a:blip r:embed="rId7"/>
          <a:stretch>
            <a:fillRect/>
          </a:stretch>
        </p:blipFill>
        <p:spPr>
          <a:xfrm>
            <a:off x="6689997" y="5686066"/>
            <a:ext cx="4744919" cy="1118970"/>
          </a:xfrm>
          <a:prstGeom prst="rect">
            <a:avLst/>
          </a:prstGeom>
        </p:spPr>
      </p:pic>
      <p:pic>
        <p:nvPicPr>
          <p:cNvPr id="11" name="Picture 10">
            <a:extLst>
              <a:ext uri="{FF2B5EF4-FFF2-40B4-BE49-F238E27FC236}">
                <a16:creationId xmlns:a16="http://schemas.microsoft.com/office/drawing/2014/main" id="{F4C81740-7633-B1DA-967C-0F9614ACABC2}"/>
              </a:ext>
            </a:extLst>
          </p:cNvPr>
          <p:cNvPicPr>
            <a:picLocks noChangeAspect="1"/>
          </p:cNvPicPr>
          <p:nvPr/>
        </p:nvPicPr>
        <p:blipFill>
          <a:blip r:embed="rId8"/>
          <a:stretch>
            <a:fillRect/>
          </a:stretch>
        </p:blipFill>
        <p:spPr>
          <a:xfrm>
            <a:off x="145789" y="2653693"/>
            <a:ext cx="5556922" cy="2986039"/>
          </a:xfrm>
          <a:prstGeom prst="rect">
            <a:avLst/>
          </a:prstGeom>
        </p:spPr>
      </p:pic>
      <p:sp>
        <p:nvSpPr>
          <p:cNvPr id="9" name="Oval 8">
            <a:extLst>
              <a:ext uri="{FF2B5EF4-FFF2-40B4-BE49-F238E27FC236}">
                <a16:creationId xmlns:a16="http://schemas.microsoft.com/office/drawing/2014/main" id="{D0CF7CDA-63A9-421D-A53A-5819B4959AD9}"/>
              </a:ext>
            </a:extLst>
          </p:cNvPr>
          <p:cNvSpPr/>
          <p:nvPr/>
        </p:nvSpPr>
        <p:spPr>
          <a:xfrm>
            <a:off x="1342020" y="3436374"/>
            <a:ext cx="1318835" cy="311434"/>
          </a:xfrm>
          <a:prstGeom prst="ellips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5" name="Picture 24">
            <a:extLst>
              <a:ext uri="{FF2B5EF4-FFF2-40B4-BE49-F238E27FC236}">
                <a16:creationId xmlns:a16="http://schemas.microsoft.com/office/drawing/2014/main" id="{80A0701E-4C1E-561B-EB59-29DEDFB88E31}"/>
              </a:ext>
            </a:extLst>
          </p:cNvPr>
          <p:cNvPicPr>
            <a:picLocks noChangeAspect="1"/>
          </p:cNvPicPr>
          <p:nvPr/>
        </p:nvPicPr>
        <p:blipFill>
          <a:blip r:embed="rId9"/>
          <a:stretch>
            <a:fillRect/>
          </a:stretch>
        </p:blipFill>
        <p:spPr>
          <a:xfrm>
            <a:off x="6357239" y="1395095"/>
            <a:ext cx="5316772" cy="1754831"/>
          </a:xfrm>
          <a:prstGeom prst="rect">
            <a:avLst/>
          </a:prstGeom>
        </p:spPr>
      </p:pic>
      <p:sp>
        <p:nvSpPr>
          <p:cNvPr id="26" name="Oval 25">
            <a:extLst>
              <a:ext uri="{FF2B5EF4-FFF2-40B4-BE49-F238E27FC236}">
                <a16:creationId xmlns:a16="http://schemas.microsoft.com/office/drawing/2014/main" id="{7BE5EB33-05C8-FD66-F659-F66C3674D390}"/>
              </a:ext>
            </a:extLst>
          </p:cNvPr>
          <p:cNvSpPr/>
          <p:nvPr/>
        </p:nvSpPr>
        <p:spPr>
          <a:xfrm>
            <a:off x="7465602" y="1953966"/>
            <a:ext cx="1607716" cy="503288"/>
          </a:xfrm>
          <a:prstGeom prst="ellips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22" name="Straight Arrow Connector 21">
            <a:extLst>
              <a:ext uri="{FF2B5EF4-FFF2-40B4-BE49-F238E27FC236}">
                <a16:creationId xmlns:a16="http://schemas.microsoft.com/office/drawing/2014/main" id="{5FF3C25C-D6CB-942C-A361-BAB4DFA34B38}"/>
              </a:ext>
            </a:extLst>
          </p:cNvPr>
          <p:cNvCxnSpPr>
            <a:cxnSpLocks/>
            <a:stCxn id="9" idx="7"/>
          </p:cNvCxnSpPr>
          <p:nvPr/>
        </p:nvCxnSpPr>
        <p:spPr>
          <a:xfrm flipV="1">
            <a:off x="2467716" y="2272510"/>
            <a:ext cx="4997886" cy="120947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0874437"/>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80526" y="1324912"/>
            <a:ext cx="3169454" cy="810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9B552D41-C4BD-6DAD-16DC-D025EC19D263}"/>
              </a:ext>
            </a:extLst>
          </p:cNvPr>
          <p:cNvPicPr>
            <a:picLocks noChangeAspect="1"/>
          </p:cNvPicPr>
          <p:nvPr/>
        </p:nvPicPr>
        <p:blipFill>
          <a:blip r:embed="rId3"/>
          <a:stretch>
            <a:fillRect/>
          </a:stretch>
        </p:blipFill>
        <p:spPr>
          <a:xfrm>
            <a:off x="6096000" y="5533088"/>
            <a:ext cx="5950212" cy="1127858"/>
          </a:xfrm>
          <a:prstGeom prst="rect">
            <a:avLst/>
          </a:prstGeom>
        </p:spPr>
      </p:pic>
      <p:pic>
        <p:nvPicPr>
          <p:cNvPr id="11" name="Picture 10">
            <a:extLst>
              <a:ext uri="{FF2B5EF4-FFF2-40B4-BE49-F238E27FC236}">
                <a16:creationId xmlns:a16="http://schemas.microsoft.com/office/drawing/2014/main" id="{9A772677-84E6-315B-DDA9-7EB8416AD54D}"/>
              </a:ext>
            </a:extLst>
          </p:cNvPr>
          <p:cNvPicPr>
            <a:picLocks noChangeAspect="1"/>
          </p:cNvPicPr>
          <p:nvPr/>
        </p:nvPicPr>
        <p:blipFill>
          <a:blip r:embed="rId4"/>
          <a:stretch>
            <a:fillRect/>
          </a:stretch>
        </p:blipFill>
        <p:spPr>
          <a:xfrm>
            <a:off x="6057534" y="3805086"/>
            <a:ext cx="4079530" cy="1302289"/>
          </a:xfrm>
          <a:prstGeom prst="rect">
            <a:avLst/>
          </a:prstGeom>
        </p:spPr>
      </p:pic>
      <p:pic>
        <p:nvPicPr>
          <p:cNvPr id="12" name="Picture 11">
            <a:extLst>
              <a:ext uri="{FF2B5EF4-FFF2-40B4-BE49-F238E27FC236}">
                <a16:creationId xmlns:a16="http://schemas.microsoft.com/office/drawing/2014/main" id="{2A7E988E-3C99-DD26-AA9A-6BDF2531BCA6}"/>
              </a:ext>
            </a:extLst>
          </p:cNvPr>
          <p:cNvPicPr>
            <a:picLocks noChangeAspect="1"/>
          </p:cNvPicPr>
          <p:nvPr/>
        </p:nvPicPr>
        <p:blipFill>
          <a:blip r:embed="rId5"/>
          <a:stretch>
            <a:fillRect/>
          </a:stretch>
        </p:blipFill>
        <p:spPr>
          <a:xfrm>
            <a:off x="6057534" y="5066516"/>
            <a:ext cx="4355690" cy="1786568"/>
          </a:xfrm>
          <a:prstGeom prst="rect">
            <a:avLst/>
          </a:prstGeom>
        </p:spPr>
      </p:pic>
      <p:grpSp>
        <p:nvGrpSpPr>
          <p:cNvPr id="17" name="Group 16">
            <a:extLst>
              <a:ext uri="{FF2B5EF4-FFF2-40B4-BE49-F238E27FC236}">
                <a16:creationId xmlns:a16="http://schemas.microsoft.com/office/drawing/2014/main" id="{32CD9DB9-1A3D-54DE-917A-90D92ADAA074}"/>
              </a:ext>
            </a:extLst>
          </p:cNvPr>
          <p:cNvGrpSpPr/>
          <p:nvPr/>
        </p:nvGrpSpPr>
        <p:grpSpPr>
          <a:xfrm>
            <a:off x="180633" y="2560976"/>
            <a:ext cx="5299280" cy="3013914"/>
            <a:chOff x="186813" y="2113935"/>
            <a:chExt cx="4719484" cy="2556388"/>
          </a:xfrm>
        </p:grpSpPr>
        <p:pic>
          <p:nvPicPr>
            <p:cNvPr id="14" name="Picture 13">
              <a:extLst>
                <a:ext uri="{FF2B5EF4-FFF2-40B4-BE49-F238E27FC236}">
                  <a16:creationId xmlns:a16="http://schemas.microsoft.com/office/drawing/2014/main" id="{ABFB78D3-1263-30AF-F20E-46EF8271F288}"/>
                </a:ext>
              </a:extLst>
            </p:cNvPr>
            <p:cNvPicPr>
              <a:picLocks noChangeAspect="1"/>
            </p:cNvPicPr>
            <p:nvPr/>
          </p:nvPicPr>
          <p:blipFill>
            <a:blip r:embed="rId6"/>
            <a:stretch>
              <a:fillRect/>
            </a:stretch>
          </p:blipFill>
          <p:spPr>
            <a:xfrm>
              <a:off x="189201" y="2135427"/>
              <a:ext cx="4676037" cy="2501754"/>
            </a:xfrm>
            <a:prstGeom prst="rect">
              <a:avLst/>
            </a:prstGeom>
          </p:spPr>
        </p:pic>
        <p:sp>
          <p:nvSpPr>
            <p:cNvPr id="15" name="Rectangle 14">
              <a:extLst>
                <a:ext uri="{FF2B5EF4-FFF2-40B4-BE49-F238E27FC236}">
                  <a16:creationId xmlns:a16="http://schemas.microsoft.com/office/drawing/2014/main" id="{D2D2D15D-3188-D622-A6FF-7DE54AF3E7CF}"/>
                </a:ext>
              </a:extLst>
            </p:cNvPr>
            <p:cNvSpPr/>
            <p:nvPr/>
          </p:nvSpPr>
          <p:spPr>
            <a:xfrm>
              <a:off x="186813" y="2113935"/>
              <a:ext cx="4719484" cy="2556388"/>
            </a:xfrm>
            <a:prstGeom prst="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Oval 17">
            <a:extLst>
              <a:ext uri="{FF2B5EF4-FFF2-40B4-BE49-F238E27FC236}">
                <a16:creationId xmlns:a16="http://schemas.microsoft.com/office/drawing/2014/main" id="{6A8763A5-3A64-55BC-4FF0-4361A693FD17}"/>
              </a:ext>
            </a:extLst>
          </p:cNvPr>
          <p:cNvSpPr/>
          <p:nvPr/>
        </p:nvSpPr>
        <p:spPr>
          <a:xfrm>
            <a:off x="610186" y="4286868"/>
            <a:ext cx="1318835" cy="275303"/>
          </a:xfrm>
          <a:prstGeom prst="ellips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20" name="Group 19">
            <a:extLst>
              <a:ext uri="{FF2B5EF4-FFF2-40B4-BE49-F238E27FC236}">
                <a16:creationId xmlns:a16="http://schemas.microsoft.com/office/drawing/2014/main" id="{22EFF9AA-CFD7-EE82-BCD0-E0B557664C4B}"/>
              </a:ext>
            </a:extLst>
          </p:cNvPr>
          <p:cNvGrpSpPr/>
          <p:nvPr/>
        </p:nvGrpSpPr>
        <p:grpSpPr>
          <a:xfrm>
            <a:off x="5486405" y="1292615"/>
            <a:ext cx="4688336" cy="2561632"/>
            <a:chOff x="5152103" y="1312279"/>
            <a:chExt cx="4688336" cy="2561632"/>
          </a:xfrm>
        </p:grpSpPr>
        <p:pic>
          <p:nvPicPr>
            <p:cNvPr id="8" name="Picture 7">
              <a:extLst>
                <a:ext uri="{FF2B5EF4-FFF2-40B4-BE49-F238E27FC236}">
                  <a16:creationId xmlns:a16="http://schemas.microsoft.com/office/drawing/2014/main" id="{C9FFA04B-5C93-137B-B97B-C8558B5253F5}"/>
                </a:ext>
              </a:extLst>
            </p:cNvPr>
            <p:cNvPicPr>
              <a:picLocks noChangeAspect="1"/>
            </p:cNvPicPr>
            <p:nvPr/>
          </p:nvPicPr>
          <p:blipFill>
            <a:blip r:embed="rId7"/>
            <a:stretch>
              <a:fillRect/>
            </a:stretch>
          </p:blipFill>
          <p:spPr>
            <a:xfrm>
              <a:off x="5183288" y="1312279"/>
              <a:ext cx="4657151" cy="2536723"/>
            </a:xfrm>
            <a:prstGeom prst="rect">
              <a:avLst/>
            </a:prstGeom>
          </p:spPr>
        </p:pic>
        <p:sp>
          <p:nvSpPr>
            <p:cNvPr id="19" name="Rectangle 18">
              <a:extLst>
                <a:ext uri="{FF2B5EF4-FFF2-40B4-BE49-F238E27FC236}">
                  <a16:creationId xmlns:a16="http://schemas.microsoft.com/office/drawing/2014/main" id="{F481935A-F1DA-8A7C-DFAB-9301441FBD1A}"/>
                </a:ext>
              </a:extLst>
            </p:cNvPr>
            <p:cNvSpPr/>
            <p:nvPr/>
          </p:nvSpPr>
          <p:spPr>
            <a:xfrm>
              <a:off x="5152103" y="3795253"/>
              <a:ext cx="4688336" cy="7865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3" name="Rectangle 2">
            <a:extLst>
              <a:ext uri="{FF2B5EF4-FFF2-40B4-BE49-F238E27FC236}">
                <a16:creationId xmlns:a16="http://schemas.microsoft.com/office/drawing/2014/main" id="{EF581EB7-7007-386F-05C8-5F16F5D919F9}"/>
              </a:ext>
            </a:extLst>
          </p:cNvPr>
          <p:cNvSpPr txBox="1">
            <a:spLocks noChangeArrowheads="1"/>
          </p:cNvSpPr>
          <p:nvPr/>
        </p:nvSpPr>
        <p:spPr>
          <a:xfrm>
            <a:off x="396825" y="297823"/>
            <a:ext cx="11865698" cy="66150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dirty="0">
                <a:solidFill>
                  <a:schemeClr val="bg1"/>
                </a:solidFill>
                <a:latin typeface="+mn-lt"/>
              </a:rPr>
              <a:t>Where Do I Find Updates on Changes at the NIH??</a:t>
            </a:r>
          </a:p>
        </p:txBody>
      </p:sp>
      <p:sp>
        <p:nvSpPr>
          <p:cNvPr id="24" name="TextBox 23">
            <a:extLst>
              <a:ext uri="{FF2B5EF4-FFF2-40B4-BE49-F238E27FC236}">
                <a16:creationId xmlns:a16="http://schemas.microsoft.com/office/drawing/2014/main" id="{F9918AF0-E7AC-8CAD-B84E-8EE678976030}"/>
              </a:ext>
            </a:extLst>
          </p:cNvPr>
          <p:cNvSpPr txBox="1"/>
          <p:nvPr/>
        </p:nvSpPr>
        <p:spPr>
          <a:xfrm>
            <a:off x="91881" y="1622995"/>
            <a:ext cx="4162097" cy="892552"/>
          </a:xfrm>
          <a:prstGeom prst="rect">
            <a:avLst/>
          </a:prstGeom>
          <a:noFill/>
        </p:spPr>
        <p:txBody>
          <a:bodyPr wrap="square">
            <a:spAutoFit/>
          </a:bodyPr>
          <a:lstStyle/>
          <a:p>
            <a:r>
              <a:rPr lang="en-US" sz="2600" dirty="0">
                <a:solidFill>
                  <a:schemeClr val="accent1">
                    <a:lumMod val="75000"/>
                  </a:schemeClr>
                </a:solidFill>
              </a:rPr>
              <a:t>NIH Home Page: </a:t>
            </a:r>
            <a:r>
              <a:rPr lang="en-US" sz="2600" dirty="0">
                <a:hlinkClick r:id="rId8"/>
              </a:rPr>
              <a:t>https://www.nih.gov/</a:t>
            </a:r>
            <a:endParaRPr lang="en-US" sz="2600" dirty="0"/>
          </a:p>
        </p:txBody>
      </p:sp>
      <p:sp>
        <p:nvSpPr>
          <p:cNvPr id="25" name="Oval 24">
            <a:extLst>
              <a:ext uri="{FF2B5EF4-FFF2-40B4-BE49-F238E27FC236}">
                <a16:creationId xmlns:a16="http://schemas.microsoft.com/office/drawing/2014/main" id="{9318BAF7-B878-62CD-380A-1C2B52AF77C6}"/>
              </a:ext>
            </a:extLst>
          </p:cNvPr>
          <p:cNvSpPr/>
          <p:nvPr/>
        </p:nvSpPr>
        <p:spPr>
          <a:xfrm>
            <a:off x="6507666" y="1994556"/>
            <a:ext cx="1977573" cy="438837"/>
          </a:xfrm>
          <a:prstGeom prst="ellips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26" name="Straight Arrow Connector 25">
            <a:extLst>
              <a:ext uri="{FF2B5EF4-FFF2-40B4-BE49-F238E27FC236}">
                <a16:creationId xmlns:a16="http://schemas.microsoft.com/office/drawing/2014/main" id="{6FD8F3BB-634E-1172-116A-8824308D1D21}"/>
              </a:ext>
            </a:extLst>
          </p:cNvPr>
          <p:cNvCxnSpPr>
            <a:cxnSpLocks/>
          </p:cNvCxnSpPr>
          <p:nvPr/>
        </p:nvCxnSpPr>
        <p:spPr>
          <a:xfrm flipV="1">
            <a:off x="1889768" y="2321834"/>
            <a:ext cx="4807653" cy="212671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FFE8D3F2-F24B-ADAE-CBE8-B7096B227306}"/>
              </a:ext>
            </a:extLst>
          </p:cNvPr>
          <p:cNvSpPr txBox="1"/>
          <p:nvPr/>
        </p:nvSpPr>
        <p:spPr>
          <a:xfrm>
            <a:off x="9732410" y="1957544"/>
            <a:ext cx="2331771" cy="830997"/>
          </a:xfrm>
          <a:prstGeom prst="rect">
            <a:avLst/>
          </a:prstGeom>
          <a:noFill/>
        </p:spPr>
        <p:txBody>
          <a:bodyPr wrap="square">
            <a:spAutoFit/>
          </a:bodyPr>
          <a:lstStyle/>
          <a:p>
            <a:r>
              <a:rPr lang="en-US" sz="2400" dirty="0">
                <a:solidFill>
                  <a:schemeClr val="accent1">
                    <a:lumMod val="75000"/>
                  </a:schemeClr>
                </a:solidFill>
              </a:rPr>
              <a:t>“Explore Policy </a:t>
            </a:r>
          </a:p>
          <a:p>
            <a:r>
              <a:rPr lang="en-US" sz="2400" dirty="0">
                <a:solidFill>
                  <a:schemeClr val="accent1">
                    <a:lumMod val="75000"/>
                  </a:schemeClr>
                </a:solidFill>
              </a:rPr>
              <a:t>and Compliance” </a:t>
            </a:r>
            <a:endParaRPr lang="en-US" sz="2400" dirty="0"/>
          </a:p>
        </p:txBody>
      </p:sp>
      <p:cxnSp>
        <p:nvCxnSpPr>
          <p:cNvPr id="31" name="Straight Arrow Connector 30">
            <a:extLst>
              <a:ext uri="{FF2B5EF4-FFF2-40B4-BE49-F238E27FC236}">
                <a16:creationId xmlns:a16="http://schemas.microsoft.com/office/drawing/2014/main" id="{A2AB010E-EA16-B7D8-12BD-01EFCB199374}"/>
              </a:ext>
            </a:extLst>
          </p:cNvPr>
          <p:cNvCxnSpPr>
            <a:cxnSpLocks/>
          </p:cNvCxnSpPr>
          <p:nvPr/>
        </p:nvCxnSpPr>
        <p:spPr>
          <a:xfrm flipH="1" flipV="1">
            <a:off x="8809703" y="3932903"/>
            <a:ext cx="1347020" cy="34412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149" name="TextBox 6148">
            <a:extLst>
              <a:ext uri="{FF2B5EF4-FFF2-40B4-BE49-F238E27FC236}">
                <a16:creationId xmlns:a16="http://schemas.microsoft.com/office/drawing/2014/main" id="{8DBB7D47-20A2-7485-C1D3-8B8F39249F13}"/>
              </a:ext>
            </a:extLst>
          </p:cNvPr>
          <p:cNvSpPr txBox="1"/>
          <p:nvPr/>
        </p:nvSpPr>
        <p:spPr>
          <a:xfrm>
            <a:off x="10116813" y="3957660"/>
            <a:ext cx="1465001" cy="769441"/>
          </a:xfrm>
          <a:prstGeom prst="rect">
            <a:avLst/>
          </a:prstGeom>
          <a:noFill/>
        </p:spPr>
        <p:txBody>
          <a:bodyPr wrap="square">
            <a:spAutoFit/>
          </a:bodyPr>
          <a:lstStyle/>
          <a:p>
            <a:r>
              <a:rPr lang="en-US" sz="2200" dirty="0">
                <a:solidFill>
                  <a:schemeClr val="accent1">
                    <a:lumMod val="75000"/>
                  </a:schemeClr>
                </a:solidFill>
              </a:rPr>
              <a:t>NIH Guide </a:t>
            </a:r>
          </a:p>
          <a:p>
            <a:r>
              <a:rPr lang="en-US" sz="2200" dirty="0">
                <a:solidFill>
                  <a:schemeClr val="accent1">
                    <a:lumMod val="75000"/>
                  </a:schemeClr>
                </a:solidFill>
              </a:rPr>
              <a:t>Notices</a:t>
            </a:r>
            <a:endParaRPr lang="en-US" sz="2200" dirty="0"/>
          </a:p>
        </p:txBody>
      </p:sp>
      <p:sp>
        <p:nvSpPr>
          <p:cNvPr id="6150" name="TextBox 6149">
            <a:extLst>
              <a:ext uri="{FF2B5EF4-FFF2-40B4-BE49-F238E27FC236}">
                <a16:creationId xmlns:a16="http://schemas.microsoft.com/office/drawing/2014/main" id="{411DA1BB-A225-29B3-9839-353343630E25}"/>
              </a:ext>
            </a:extLst>
          </p:cNvPr>
          <p:cNvSpPr txBox="1"/>
          <p:nvPr/>
        </p:nvSpPr>
        <p:spPr>
          <a:xfrm>
            <a:off x="10065905" y="2946414"/>
            <a:ext cx="3197180" cy="769441"/>
          </a:xfrm>
          <a:prstGeom prst="rect">
            <a:avLst/>
          </a:prstGeom>
          <a:noFill/>
        </p:spPr>
        <p:txBody>
          <a:bodyPr wrap="square">
            <a:spAutoFit/>
          </a:bodyPr>
          <a:lstStyle/>
          <a:p>
            <a:r>
              <a:rPr lang="en-US" sz="2200" dirty="0">
                <a:solidFill>
                  <a:schemeClr val="accent1">
                    <a:lumMod val="75000"/>
                  </a:schemeClr>
                </a:solidFill>
              </a:rPr>
              <a:t>New &amp; Planned </a:t>
            </a:r>
          </a:p>
          <a:p>
            <a:r>
              <a:rPr lang="en-US" sz="2200" dirty="0">
                <a:solidFill>
                  <a:schemeClr val="accent1">
                    <a:lumMod val="75000"/>
                  </a:schemeClr>
                </a:solidFill>
              </a:rPr>
              <a:t>Changes</a:t>
            </a:r>
            <a:endParaRPr lang="en-US" sz="2200" dirty="0"/>
          </a:p>
        </p:txBody>
      </p:sp>
      <p:cxnSp>
        <p:nvCxnSpPr>
          <p:cNvPr id="6152" name="Straight Arrow Connector 6151">
            <a:extLst>
              <a:ext uri="{FF2B5EF4-FFF2-40B4-BE49-F238E27FC236}">
                <a16:creationId xmlns:a16="http://schemas.microsoft.com/office/drawing/2014/main" id="{03B90E0D-676F-61C5-74B8-365AA3A90470}"/>
              </a:ext>
            </a:extLst>
          </p:cNvPr>
          <p:cNvCxnSpPr>
            <a:cxnSpLocks/>
          </p:cNvCxnSpPr>
          <p:nvPr/>
        </p:nvCxnSpPr>
        <p:spPr>
          <a:xfrm flipH="1" flipV="1">
            <a:off x="8888361" y="2802194"/>
            <a:ext cx="1204452" cy="46703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155" name="TextBox 6154">
            <a:extLst>
              <a:ext uri="{FF2B5EF4-FFF2-40B4-BE49-F238E27FC236}">
                <a16:creationId xmlns:a16="http://schemas.microsoft.com/office/drawing/2014/main" id="{4F4C5EA5-3AAA-FC88-0F8E-F649AA9BD51C}"/>
              </a:ext>
            </a:extLst>
          </p:cNvPr>
          <p:cNvSpPr txBox="1"/>
          <p:nvPr/>
        </p:nvSpPr>
        <p:spPr>
          <a:xfrm>
            <a:off x="10199494" y="5070132"/>
            <a:ext cx="1465001" cy="769441"/>
          </a:xfrm>
          <a:prstGeom prst="rect">
            <a:avLst/>
          </a:prstGeom>
          <a:noFill/>
        </p:spPr>
        <p:txBody>
          <a:bodyPr wrap="square">
            <a:spAutoFit/>
          </a:bodyPr>
          <a:lstStyle/>
          <a:p>
            <a:r>
              <a:rPr lang="en-US" sz="2200" dirty="0">
                <a:solidFill>
                  <a:schemeClr val="accent1">
                    <a:lumMod val="75000"/>
                  </a:schemeClr>
                </a:solidFill>
              </a:rPr>
              <a:t>Policies by Topic</a:t>
            </a:r>
            <a:endParaRPr lang="en-US" sz="2200" dirty="0"/>
          </a:p>
        </p:txBody>
      </p:sp>
      <p:cxnSp>
        <p:nvCxnSpPr>
          <p:cNvPr id="6156" name="Straight Arrow Connector 6155">
            <a:extLst>
              <a:ext uri="{FF2B5EF4-FFF2-40B4-BE49-F238E27FC236}">
                <a16:creationId xmlns:a16="http://schemas.microsoft.com/office/drawing/2014/main" id="{0A9EADBD-CFD4-15ED-EB60-DA14C0D6EA6E}"/>
              </a:ext>
            </a:extLst>
          </p:cNvPr>
          <p:cNvCxnSpPr>
            <a:cxnSpLocks/>
          </p:cNvCxnSpPr>
          <p:nvPr/>
        </p:nvCxnSpPr>
        <p:spPr>
          <a:xfrm flipH="1" flipV="1">
            <a:off x="8274713" y="5186031"/>
            <a:ext cx="1900028" cy="15491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5036560"/>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
            <a:extLst>
              <a:ext uri="{FF2B5EF4-FFF2-40B4-BE49-F238E27FC236}">
                <a16:creationId xmlns:a16="http://schemas.microsoft.com/office/drawing/2014/main" id="{F0A02022-D0C8-CCA7-3645-9DB77347DD74}"/>
              </a:ext>
            </a:extLst>
          </p:cNvPr>
          <p:cNvSpPr txBox="1">
            <a:spLocks noChangeArrowheads="1"/>
          </p:cNvSpPr>
          <p:nvPr/>
        </p:nvSpPr>
        <p:spPr>
          <a:xfrm>
            <a:off x="2567791" y="264969"/>
            <a:ext cx="10727118" cy="66150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dirty="0">
                <a:solidFill>
                  <a:schemeClr val="bg1"/>
                </a:solidFill>
                <a:latin typeface="+mn-lt"/>
              </a:rPr>
              <a:t>A Few Things to Remember….</a:t>
            </a:r>
          </a:p>
        </p:txBody>
      </p:sp>
      <p:sp>
        <p:nvSpPr>
          <p:cNvPr id="2" name="TextBox 1">
            <a:extLst>
              <a:ext uri="{FF2B5EF4-FFF2-40B4-BE49-F238E27FC236}">
                <a16:creationId xmlns:a16="http://schemas.microsoft.com/office/drawing/2014/main" id="{6B08C245-E938-0494-B391-FA9F8474B440}"/>
              </a:ext>
            </a:extLst>
          </p:cNvPr>
          <p:cNvSpPr txBox="1"/>
          <p:nvPr/>
        </p:nvSpPr>
        <p:spPr>
          <a:xfrm>
            <a:off x="800590" y="3416999"/>
            <a:ext cx="11455478" cy="867930"/>
          </a:xfrm>
          <a:prstGeom prst="rect">
            <a:avLst/>
          </a:prstGeom>
          <a:noFill/>
        </p:spPr>
        <p:txBody>
          <a:bodyPr wrap="square">
            <a:spAutoFit/>
          </a:bodyPr>
          <a:lstStyle/>
          <a:p>
            <a:pPr marL="342900" marR="0" lvl="0" indent="-3429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4472C4">
                    <a:lumMod val="75000"/>
                  </a:srgbClr>
                </a:solidFill>
                <a:effectLst/>
                <a:uLnTx/>
                <a:uFillTx/>
                <a:latin typeface="Calibri" panose="020F0502020204030204"/>
                <a:ea typeface="ＭＳ Ｐゴシック" pitchFamily="28" charset="-128"/>
                <a:cs typeface="+mn-cs"/>
              </a:rPr>
              <a:t>Notifications of Policy Changes </a:t>
            </a:r>
            <a:r>
              <a:rPr kumimoji="0" lang="en-US" sz="2800" b="1" i="0" u="none" strike="noStrike" kern="1200" cap="none" spc="0" normalizeH="0" baseline="0" noProof="0" dirty="0">
                <a:ln>
                  <a:noFill/>
                </a:ln>
                <a:solidFill>
                  <a:srgbClr val="4472C4">
                    <a:lumMod val="75000"/>
                  </a:srgbClr>
                </a:solidFill>
                <a:effectLst/>
                <a:uLnTx/>
                <a:uFillTx/>
                <a:latin typeface="Calibri" panose="020F0502020204030204"/>
                <a:ea typeface="ＭＳ Ｐゴシック" pitchFamily="28" charset="-128"/>
                <a:cs typeface="+mn-cs"/>
              </a:rPr>
              <a:t>Don’t Always Immediately Translate </a:t>
            </a:r>
            <a:r>
              <a:rPr kumimoji="0" lang="en-US" sz="2800" b="0" i="0" u="none" strike="noStrike" kern="1200" cap="none" spc="0" normalizeH="0" baseline="0" noProof="0" dirty="0">
                <a:ln>
                  <a:noFill/>
                </a:ln>
                <a:solidFill>
                  <a:srgbClr val="4472C4">
                    <a:lumMod val="75000"/>
                  </a:srgbClr>
                </a:solidFill>
                <a:effectLst/>
                <a:uLnTx/>
                <a:uFillTx/>
                <a:latin typeface="Calibri" panose="020F0502020204030204"/>
                <a:ea typeface="ＭＳ Ｐゴシック" pitchFamily="28" charset="-128"/>
                <a:cs typeface="+mn-cs"/>
              </a:rPr>
              <a:t>into Actionable Procedures for You or NIH Staff!</a:t>
            </a:r>
            <a:endParaRPr kumimoji="0" lang="en-US" sz="2800" b="0" i="0" u="none" strike="noStrike" kern="1200" cap="none" spc="0" normalizeH="0" baseline="0" noProof="0" dirty="0">
              <a:ln>
                <a:noFill/>
              </a:ln>
              <a:solidFill>
                <a:srgbClr val="4472C4">
                  <a:lumMod val="75000"/>
                </a:srgbClr>
              </a:solidFill>
              <a:effectLst/>
              <a:uLnTx/>
              <a:uFillTx/>
              <a:latin typeface="Calibri" panose="020F0502020204030204"/>
              <a:ea typeface="ＭＳ Ｐゴシック" pitchFamily="28" charset="-128"/>
              <a:cs typeface="+mn-cs"/>
              <a:hlinkClick r:id="rId3">
                <a:extLst>
                  <a:ext uri="{A12FA001-AC4F-418D-AE19-62706E023703}">
                    <ahyp:hlinkClr xmlns:ahyp="http://schemas.microsoft.com/office/drawing/2018/hyperlinkcolor" val="tx"/>
                  </a:ext>
                </a:extLst>
              </a:hlinkClick>
            </a:endParaRPr>
          </a:p>
        </p:txBody>
      </p:sp>
      <p:pic>
        <p:nvPicPr>
          <p:cNvPr id="5" name="Picture 4">
            <a:extLst>
              <a:ext uri="{FF2B5EF4-FFF2-40B4-BE49-F238E27FC236}">
                <a16:creationId xmlns:a16="http://schemas.microsoft.com/office/drawing/2014/main" id="{9B552D41-C4BD-6DAD-16DC-D025EC19D263}"/>
              </a:ext>
            </a:extLst>
          </p:cNvPr>
          <p:cNvPicPr>
            <a:picLocks noChangeAspect="1"/>
          </p:cNvPicPr>
          <p:nvPr/>
        </p:nvPicPr>
        <p:blipFill>
          <a:blip r:embed="rId4"/>
          <a:stretch>
            <a:fillRect/>
          </a:stretch>
        </p:blipFill>
        <p:spPr>
          <a:xfrm>
            <a:off x="5949744" y="5485230"/>
            <a:ext cx="5950212" cy="1127858"/>
          </a:xfrm>
          <a:prstGeom prst="rect">
            <a:avLst/>
          </a:prstGeom>
        </p:spPr>
      </p:pic>
      <p:sp>
        <p:nvSpPr>
          <p:cNvPr id="13" name="TextBox 12">
            <a:extLst>
              <a:ext uri="{FF2B5EF4-FFF2-40B4-BE49-F238E27FC236}">
                <a16:creationId xmlns:a16="http://schemas.microsoft.com/office/drawing/2014/main" id="{1EF09002-B6BF-7C63-F750-7019B2B2A109}"/>
              </a:ext>
            </a:extLst>
          </p:cNvPr>
          <p:cNvSpPr txBox="1"/>
          <p:nvPr/>
        </p:nvSpPr>
        <p:spPr>
          <a:xfrm>
            <a:off x="800590" y="1936613"/>
            <a:ext cx="11455478" cy="1394228"/>
          </a:xfrm>
          <a:prstGeom prst="rect">
            <a:avLst/>
          </a:prstGeom>
          <a:noFill/>
        </p:spPr>
        <p:txBody>
          <a:bodyPr wrap="square">
            <a:spAutoFit/>
          </a:bodyPr>
          <a:lstStyle/>
          <a:p>
            <a:pPr marL="342900" marR="0" lvl="0" indent="-3429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4472C4">
                    <a:lumMod val="75000"/>
                  </a:srgbClr>
                </a:solidFill>
                <a:effectLst/>
                <a:uLnTx/>
                <a:uFillTx/>
                <a:latin typeface="Calibri" panose="020F0502020204030204"/>
                <a:ea typeface="ＭＳ Ｐゴシック" pitchFamily="28" charset="-128"/>
                <a:cs typeface="+mn-cs"/>
              </a:rPr>
              <a:t>Federal Budget Reconcil</a:t>
            </a:r>
            <a:r>
              <a:rPr kumimoji="0" lang="en-US" sz="2800" b="0" i="0" strike="noStrike" kern="1200" cap="none" spc="0" normalizeH="0" baseline="0" noProof="0" dirty="0">
                <a:ln>
                  <a:noFill/>
                </a:ln>
                <a:solidFill>
                  <a:srgbClr val="4472C4">
                    <a:lumMod val="75000"/>
                  </a:srgbClr>
                </a:solidFill>
                <a:effectLst/>
                <a:uLnTx/>
                <a:uFillTx/>
                <a:latin typeface="Calibri" panose="020F0502020204030204"/>
                <a:ea typeface="ＭＳ Ｐゴシック" pitchFamily="28" charset="-128"/>
                <a:cs typeface="+mn-cs"/>
              </a:rPr>
              <a:t>i</a:t>
            </a:r>
            <a:r>
              <a:rPr kumimoji="0" lang="en-US" sz="2800" b="0" i="0" u="none" strike="noStrike" kern="1200" cap="none" spc="0" normalizeH="0" baseline="0" noProof="0" dirty="0">
                <a:ln>
                  <a:noFill/>
                </a:ln>
                <a:solidFill>
                  <a:srgbClr val="4472C4">
                    <a:lumMod val="75000"/>
                  </a:srgbClr>
                </a:solidFill>
                <a:effectLst/>
                <a:uLnTx/>
                <a:uFillTx/>
                <a:latin typeface="Calibri" panose="020F0502020204030204"/>
                <a:ea typeface="ＭＳ Ｐゴシック" pitchFamily="28" charset="-128"/>
                <a:cs typeface="+mn-cs"/>
              </a:rPr>
              <a:t>ation </a:t>
            </a:r>
            <a:r>
              <a:rPr kumimoji="0" lang="en-US" sz="2800" b="0" i="1" u="none" strike="noStrike" kern="1200" cap="none" spc="0" normalizeH="0" baseline="0" noProof="0" dirty="0">
                <a:ln>
                  <a:noFill/>
                </a:ln>
                <a:solidFill>
                  <a:srgbClr val="4472C4">
                    <a:lumMod val="75000"/>
                  </a:srgbClr>
                </a:solidFill>
                <a:effectLst/>
                <a:uLnTx/>
                <a:uFillTx/>
                <a:latin typeface="Calibri" panose="020F0502020204030204"/>
                <a:ea typeface="ＭＳ Ｐゴシック" pitchFamily="28" charset="-128"/>
                <a:cs typeface="+mn-cs"/>
              </a:rPr>
              <a:t>versus</a:t>
            </a:r>
            <a:r>
              <a:rPr kumimoji="0" lang="en-US" sz="2800" b="0" i="0" u="none" strike="noStrike" kern="1200" cap="none" spc="0" normalizeH="0" baseline="0" noProof="0" dirty="0">
                <a:ln>
                  <a:noFill/>
                </a:ln>
                <a:solidFill>
                  <a:srgbClr val="4472C4">
                    <a:lumMod val="75000"/>
                  </a:srgbClr>
                </a:solidFill>
                <a:effectLst/>
                <a:uLnTx/>
                <a:uFillTx/>
                <a:latin typeface="Calibri" panose="020F0502020204030204"/>
                <a:ea typeface="ＭＳ Ｐゴシック" pitchFamily="28" charset="-128"/>
                <a:cs typeface="+mn-cs"/>
              </a:rPr>
              <a:t> </a:t>
            </a:r>
            <a:r>
              <a:rPr kumimoji="0" lang="en-US" sz="2800" b="1" i="0" u="none" strike="noStrike" kern="1200" cap="none" spc="0" normalizeH="0" baseline="0" noProof="0" dirty="0">
                <a:ln>
                  <a:noFill/>
                </a:ln>
                <a:solidFill>
                  <a:srgbClr val="4472C4">
                    <a:lumMod val="75000"/>
                  </a:srgbClr>
                </a:solidFill>
                <a:effectLst/>
                <a:uLnTx/>
                <a:uFillTx/>
                <a:latin typeface="Calibri" panose="020F0502020204030204"/>
                <a:ea typeface="ＭＳ Ｐゴシック" pitchFamily="28" charset="-128"/>
                <a:cs typeface="+mn-cs"/>
              </a:rPr>
              <a:t>Discretionary </a:t>
            </a:r>
            <a:r>
              <a:rPr kumimoji="0" lang="en-US" sz="2800" b="0" i="0" u="none" strike="noStrike" kern="1200" cap="none" spc="0" normalizeH="0" baseline="0" noProof="0" dirty="0">
                <a:ln>
                  <a:noFill/>
                </a:ln>
                <a:solidFill>
                  <a:srgbClr val="4472C4">
                    <a:lumMod val="75000"/>
                  </a:srgbClr>
                </a:solidFill>
                <a:effectLst/>
                <a:uLnTx/>
                <a:uFillTx/>
                <a:latin typeface="Calibri" panose="020F0502020204030204"/>
                <a:ea typeface="ＭＳ Ｐゴシック" pitchFamily="28" charset="-128"/>
                <a:cs typeface="+mn-cs"/>
              </a:rPr>
              <a:t>Process</a:t>
            </a:r>
          </a:p>
          <a:p>
            <a:pPr marL="1257300" lvl="2" indent="-342900">
              <a:lnSpc>
                <a:spcPct val="90000"/>
              </a:lnSpc>
              <a:buFont typeface="Wingdings" panose="05000000000000000000" pitchFamily="2" charset="2"/>
              <a:buChar char="Ø"/>
              <a:defRPr/>
            </a:pPr>
            <a:r>
              <a:rPr lang="en-US" sz="2200" dirty="0">
                <a:solidFill>
                  <a:srgbClr val="4472C4">
                    <a:lumMod val="75000"/>
                  </a:srgbClr>
                </a:solidFill>
                <a:latin typeface="Calibri" panose="020F0502020204030204"/>
                <a:ea typeface="ＭＳ Ｐゴシック" pitchFamily="28" charset="-128"/>
              </a:rPr>
              <a:t>Fiscal Year 2026 NIH Budget?</a:t>
            </a:r>
          </a:p>
          <a:p>
            <a:pPr marL="1257300" lvl="2" indent="-342900">
              <a:lnSpc>
                <a:spcPct val="90000"/>
              </a:lnSpc>
              <a:buFont typeface="Wingdings" panose="05000000000000000000" pitchFamily="2" charset="2"/>
              <a:buChar char="Ø"/>
              <a:defRPr/>
            </a:pPr>
            <a:r>
              <a:rPr lang="en-US" sz="2200" dirty="0">
                <a:solidFill>
                  <a:srgbClr val="4472C4">
                    <a:lumMod val="75000"/>
                  </a:srgbClr>
                </a:solidFill>
                <a:latin typeface="Calibri" panose="020F0502020204030204"/>
                <a:ea typeface="ＭＳ Ｐゴシック" pitchFamily="28" charset="-128"/>
              </a:rPr>
              <a:t>NIH Reorganization?</a:t>
            </a:r>
          </a:p>
          <a:p>
            <a:pPr marL="1257300" lvl="2" indent="-342900">
              <a:lnSpc>
                <a:spcPct val="90000"/>
              </a:lnSpc>
              <a:buFont typeface="Wingdings" panose="05000000000000000000" pitchFamily="2" charset="2"/>
              <a:buChar char="Ø"/>
              <a:defRPr/>
            </a:pPr>
            <a:r>
              <a:rPr lang="en-US" sz="2200" dirty="0">
                <a:solidFill>
                  <a:srgbClr val="4472C4">
                    <a:lumMod val="75000"/>
                  </a:srgbClr>
                </a:solidFill>
                <a:ea typeface="ＭＳ Ｐゴシック" pitchFamily="28" charset="-128"/>
              </a:rPr>
              <a:t>Other? </a:t>
            </a:r>
            <a:endParaRPr kumimoji="0" lang="en-US" sz="2200" b="0" i="0" u="none" strike="noStrike" kern="1200" cap="none" spc="0" normalizeH="0" baseline="0" noProof="0" dirty="0">
              <a:ln>
                <a:noFill/>
              </a:ln>
              <a:solidFill>
                <a:srgbClr val="4472C4">
                  <a:lumMod val="75000"/>
                </a:srgbClr>
              </a:solidFill>
              <a:effectLst/>
              <a:uLnTx/>
              <a:uFillTx/>
              <a:latin typeface="Calibri" panose="020F0502020204030204"/>
              <a:ea typeface="ＭＳ Ｐゴシック" pitchFamily="28" charset="-128"/>
              <a:cs typeface="+mn-cs"/>
            </a:endParaRPr>
          </a:p>
        </p:txBody>
      </p:sp>
      <p:sp>
        <p:nvSpPr>
          <p:cNvPr id="23" name="TextBox 22">
            <a:extLst>
              <a:ext uri="{FF2B5EF4-FFF2-40B4-BE49-F238E27FC236}">
                <a16:creationId xmlns:a16="http://schemas.microsoft.com/office/drawing/2014/main" id="{2CDD1B0C-D039-2C3B-B67B-422E8F1B7A9A}"/>
              </a:ext>
            </a:extLst>
          </p:cNvPr>
          <p:cNvSpPr txBox="1"/>
          <p:nvPr/>
        </p:nvSpPr>
        <p:spPr>
          <a:xfrm>
            <a:off x="800590" y="1370323"/>
            <a:ext cx="11455478" cy="480131"/>
          </a:xfrm>
          <a:prstGeom prst="rect">
            <a:avLst/>
          </a:prstGeom>
          <a:noFill/>
        </p:spPr>
        <p:txBody>
          <a:bodyPr wrap="square">
            <a:spAutoFit/>
          </a:bodyPr>
          <a:lstStyle/>
          <a:p>
            <a:pPr marL="342900" marR="0" lvl="0" indent="-3429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4472C4">
                    <a:lumMod val="75000"/>
                  </a:srgbClr>
                </a:solidFill>
                <a:effectLst/>
                <a:uLnTx/>
                <a:uFillTx/>
                <a:latin typeface="Calibri" panose="020F0502020204030204"/>
                <a:ea typeface="ＭＳ Ｐゴシック" pitchFamily="28" charset="-128"/>
                <a:cs typeface="+mn-cs"/>
              </a:rPr>
              <a:t>Again - Look for Facts and Public Information! </a:t>
            </a:r>
            <a:endParaRPr kumimoji="0" lang="en-US" sz="2800" b="0" i="0" u="none" strike="noStrike" kern="1200" cap="none" spc="0" normalizeH="0" baseline="0" noProof="0" dirty="0">
              <a:ln>
                <a:noFill/>
              </a:ln>
              <a:solidFill>
                <a:srgbClr val="4472C4">
                  <a:lumMod val="75000"/>
                </a:srgbClr>
              </a:solidFill>
              <a:effectLst/>
              <a:uLnTx/>
              <a:uFillTx/>
              <a:latin typeface="Calibri" panose="020F0502020204030204"/>
              <a:ea typeface="ＭＳ Ｐゴシック" pitchFamily="28" charset="-128"/>
              <a:cs typeface="+mn-cs"/>
              <a:hlinkClick r:id="rId3">
                <a:extLst>
                  <a:ext uri="{A12FA001-AC4F-418D-AE19-62706E023703}">
                    <ahyp:hlinkClr xmlns:ahyp="http://schemas.microsoft.com/office/drawing/2018/hyperlinkcolor" val="tx"/>
                  </a:ext>
                </a:extLst>
              </a:hlinkClick>
            </a:endParaRPr>
          </a:p>
        </p:txBody>
      </p:sp>
      <p:sp>
        <p:nvSpPr>
          <p:cNvPr id="24" name="TextBox 23">
            <a:extLst>
              <a:ext uri="{FF2B5EF4-FFF2-40B4-BE49-F238E27FC236}">
                <a16:creationId xmlns:a16="http://schemas.microsoft.com/office/drawing/2014/main" id="{3B5558CF-0B0C-2AA5-74BA-C8037EA5767A}"/>
              </a:ext>
            </a:extLst>
          </p:cNvPr>
          <p:cNvSpPr txBox="1"/>
          <p:nvPr/>
        </p:nvSpPr>
        <p:spPr>
          <a:xfrm>
            <a:off x="800590" y="4315686"/>
            <a:ext cx="11455478" cy="480131"/>
          </a:xfrm>
          <a:prstGeom prst="rect">
            <a:avLst/>
          </a:prstGeom>
          <a:noFill/>
        </p:spPr>
        <p:txBody>
          <a:bodyPr wrap="square">
            <a:spAutoFit/>
          </a:bodyPr>
          <a:lstStyle/>
          <a:p>
            <a:pPr marL="342900" marR="0" lvl="0" indent="-3429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4472C4">
                    <a:lumMod val="75000"/>
                  </a:srgbClr>
                </a:solidFill>
                <a:effectLst/>
                <a:uLnTx/>
                <a:uFillTx/>
                <a:latin typeface="Calibri" panose="020F0502020204030204"/>
                <a:ea typeface="ＭＳ Ｐゴシック" pitchFamily="28" charset="-128"/>
                <a:cs typeface="+mn-cs"/>
              </a:rPr>
              <a:t>Please Be Patient. </a:t>
            </a:r>
            <a:r>
              <a:rPr lang="en-US" sz="2800" dirty="0">
                <a:solidFill>
                  <a:srgbClr val="4472C4">
                    <a:lumMod val="75000"/>
                  </a:srgbClr>
                </a:solidFill>
                <a:latin typeface="Calibri" panose="020F0502020204030204"/>
                <a:ea typeface="ＭＳ Ｐゴシック" pitchFamily="28" charset="-128"/>
              </a:rPr>
              <a:t>We </a:t>
            </a:r>
            <a:r>
              <a:rPr lang="en-US" sz="2800" b="1" i="1" dirty="0">
                <a:solidFill>
                  <a:srgbClr val="4472C4">
                    <a:lumMod val="75000"/>
                  </a:srgbClr>
                </a:solidFill>
                <a:latin typeface="Calibri" panose="020F0502020204030204"/>
                <a:ea typeface="ＭＳ Ｐゴシック" pitchFamily="28" charset="-128"/>
              </a:rPr>
              <a:t>Are</a:t>
            </a:r>
            <a:r>
              <a:rPr lang="en-US" sz="2800" dirty="0">
                <a:solidFill>
                  <a:srgbClr val="4472C4">
                    <a:lumMod val="75000"/>
                  </a:srgbClr>
                </a:solidFill>
                <a:latin typeface="Calibri" panose="020F0502020204030204"/>
                <a:ea typeface="ＭＳ Ｐゴシック" pitchFamily="28" charset="-128"/>
              </a:rPr>
              <a:t> Working on It...!</a:t>
            </a:r>
            <a:endParaRPr kumimoji="0" lang="en-US" sz="2800" b="0" i="0" u="none" strike="noStrike" kern="1200" cap="none" spc="0" normalizeH="0" baseline="0" noProof="0" dirty="0">
              <a:ln>
                <a:noFill/>
              </a:ln>
              <a:solidFill>
                <a:srgbClr val="4472C4">
                  <a:lumMod val="75000"/>
                </a:srgbClr>
              </a:solidFill>
              <a:effectLst/>
              <a:uLnTx/>
              <a:uFillTx/>
              <a:latin typeface="Calibri" panose="020F0502020204030204"/>
              <a:ea typeface="ＭＳ Ｐゴシック" pitchFamily="28" charset="-128"/>
              <a:cs typeface="+mn-cs"/>
              <a:hlinkClick r:id="rId3">
                <a:extLst>
                  <a:ext uri="{A12FA001-AC4F-418D-AE19-62706E023703}">
                    <ahyp:hlinkClr xmlns:ahyp="http://schemas.microsoft.com/office/drawing/2018/hyperlinkcolor" val="tx"/>
                  </a:ext>
                </a:extLst>
              </a:hlinkClick>
            </a:endParaRPr>
          </a:p>
        </p:txBody>
      </p:sp>
      <p:sp>
        <p:nvSpPr>
          <p:cNvPr id="4" name="Rectangle 3">
            <a:extLst>
              <a:ext uri="{FF2B5EF4-FFF2-40B4-BE49-F238E27FC236}">
                <a16:creationId xmlns:a16="http://schemas.microsoft.com/office/drawing/2014/main" id="{8EB31013-364D-2996-471B-B761DE187055}"/>
              </a:ext>
            </a:extLst>
          </p:cNvPr>
          <p:cNvSpPr/>
          <p:nvPr/>
        </p:nvSpPr>
        <p:spPr>
          <a:xfrm>
            <a:off x="662943" y="4913802"/>
            <a:ext cx="10880130" cy="1649734"/>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892D5914-32FF-F313-18E5-27B585667BE3}"/>
              </a:ext>
            </a:extLst>
          </p:cNvPr>
          <p:cNvSpPr txBox="1"/>
          <p:nvPr/>
        </p:nvSpPr>
        <p:spPr>
          <a:xfrm>
            <a:off x="339213" y="4885566"/>
            <a:ext cx="11513574" cy="1631216"/>
          </a:xfrm>
          <a:prstGeom prst="rect">
            <a:avLst/>
          </a:prstGeom>
          <a:noFill/>
        </p:spPr>
        <p:txBody>
          <a:bodyPr wrap="square" rtlCol="0">
            <a:spAutoFit/>
          </a:bodyPr>
          <a:lstStyle/>
          <a:p>
            <a:pPr algn="ctr"/>
            <a:r>
              <a:rPr lang="en-US" sz="3200" b="1" dirty="0">
                <a:solidFill>
                  <a:schemeClr val="bg1"/>
                </a:solidFill>
              </a:rPr>
              <a:t>Most Importantly: </a:t>
            </a:r>
            <a:r>
              <a:rPr lang="en-US" sz="3200" dirty="0">
                <a:solidFill>
                  <a:schemeClr val="bg1"/>
                </a:solidFill>
              </a:rPr>
              <a:t>The NIDDK Continues to Serve the Research Community and Support High-Impact Research and Training. </a:t>
            </a:r>
          </a:p>
          <a:p>
            <a:pPr algn="ctr"/>
            <a:endParaRPr lang="en-US" dirty="0"/>
          </a:p>
          <a:p>
            <a:pPr algn="ctr"/>
            <a:r>
              <a:rPr lang="en-US" dirty="0"/>
              <a:t>				</a:t>
            </a:r>
            <a:endParaRPr lang="en-US" sz="3200" dirty="0"/>
          </a:p>
        </p:txBody>
      </p:sp>
      <p:sp>
        <p:nvSpPr>
          <p:cNvPr id="9" name="TextBox 8">
            <a:extLst>
              <a:ext uri="{FF2B5EF4-FFF2-40B4-BE49-F238E27FC236}">
                <a16:creationId xmlns:a16="http://schemas.microsoft.com/office/drawing/2014/main" id="{71FAD3F9-A598-2308-172C-530189276C0B}"/>
              </a:ext>
            </a:extLst>
          </p:cNvPr>
          <p:cNvSpPr txBox="1"/>
          <p:nvPr/>
        </p:nvSpPr>
        <p:spPr>
          <a:xfrm>
            <a:off x="2783663" y="5917204"/>
            <a:ext cx="6537367" cy="646331"/>
          </a:xfrm>
          <a:prstGeom prst="rect">
            <a:avLst/>
          </a:prstGeom>
          <a:noFill/>
        </p:spPr>
        <p:txBody>
          <a:bodyPr wrap="none" rtlCol="0">
            <a:spAutoFit/>
          </a:bodyPr>
          <a:lstStyle/>
          <a:p>
            <a:pPr algn="ctr"/>
            <a:r>
              <a:rPr lang="en-US" sz="3600" b="1" dirty="0">
                <a:solidFill>
                  <a:schemeClr val="bg1"/>
                </a:solidFill>
                <a:latin typeface="Congenial" panose="02000503040000020004" pitchFamily="2" charset="0"/>
              </a:rPr>
              <a:t>So Write Those Applications!!</a:t>
            </a:r>
          </a:p>
        </p:txBody>
      </p:sp>
    </p:spTree>
    <p:extLst>
      <p:ext uri="{BB962C8B-B14F-4D97-AF65-F5344CB8AC3E}">
        <p14:creationId xmlns:p14="http://schemas.microsoft.com/office/powerpoint/2010/main" val="3669249910"/>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Line 13"/>
          <p:cNvSpPr>
            <a:spLocks noChangeShapeType="1"/>
          </p:cNvSpPr>
          <p:nvPr/>
        </p:nvSpPr>
        <p:spPr bwMode="auto">
          <a:xfrm>
            <a:off x="1263512" y="2728548"/>
            <a:ext cx="0" cy="609600"/>
          </a:xfrm>
          <a:prstGeom prst="line">
            <a:avLst/>
          </a:prstGeom>
          <a:noFill/>
          <a:ln w="38100">
            <a:solidFill>
              <a:schemeClr val="accent1"/>
            </a:solidFill>
            <a:round/>
            <a:headEnd/>
            <a:tailEnd/>
          </a:ln>
          <a:effectLst/>
        </p:spPr>
        <p:txBody>
          <a:bodyPr/>
          <a:lstStyle/>
          <a:p>
            <a:pPr>
              <a:defRPr/>
            </a:pPr>
            <a:endParaRPr lang="en-US" dirty="0">
              <a:solidFill>
                <a:srgbClr val="002060"/>
              </a:solidFill>
              <a:latin typeface="Calibri" pitchFamily="34" charset="0"/>
              <a:ea typeface="ＭＳ Ｐゴシック" pitchFamily="-108" charset="-128"/>
            </a:endParaRPr>
          </a:p>
        </p:txBody>
      </p:sp>
      <p:sp>
        <p:nvSpPr>
          <p:cNvPr id="16" name="Line 11"/>
          <p:cNvSpPr>
            <a:spLocks noChangeShapeType="1"/>
          </p:cNvSpPr>
          <p:nvPr/>
        </p:nvSpPr>
        <p:spPr bwMode="auto">
          <a:xfrm>
            <a:off x="1263512" y="2737513"/>
            <a:ext cx="5693100" cy="0"/>
          </a:xfrm>
          <a:prstGeom prst="line">
            <a:avLst/>
          </a:prstGeom>
          <a:noFill/>
          <a:ln w="38100">
            <a:solidFill>
              <a:schemeClr val="accent1"/>
            </a:solidFill>
            <a:round/>
            <a:headEnd/>
            <a:tailEnd/>
          </a:ln>
          <a:effectLst/>
        </p:spPr>
        <p:txBody>
          <a:bodyPr/>
          <a:lstStyle/>
          <a:p>
            <a:pPr>
              <a:defRPr/>
            </a:pPr>
            <a:endParaRPr lang="en-US" dirty="0">
              <a:solidFill>
                <a:srgbClr val="002060"/>
              </a:solidFill>
              <a:latin typeface="Calibri" pitchFamily="34" charset="0"/>
              <a:ea typeface="ＭＳ Ｐゴシック" pitchFamily="-108" charset="-128"/>
            </a:endParaRPr>
          </a:p>
        </p:txBody>
      </p:sp>
      <p:sp>
        <p:nvSpPr>
          <p:cNvPr id="22" name="Line 14"/>
          <p:cNvSpPr>
            <a:spLocks noChangeShapeType="1"/>
          </p:cNvSpPr>
          <p:nvPr/>
        </p:nvSpPr>
        <p:spPr bwMode="auto">
          <a:xfrm>
            <a:off x="4160086" y="2319960"/>
            <a:ext cx="0" cy="408588"/>
          </a:xfrm>
          <a:prstGeom prst="line">
            <a:avLst/>
          </a:prstGeom>
          <a:noFill/>
          <a:ln w="38100">
            <a:solidFill>
              <a:schemeClr val="accent1"/>
            </a:solidFill>
            <a:round/>
            <a:headEnd/>
            <a:tailEnd/>
          </a:ln>
          <a:effectLst/>
        </p:spPr>
        <p:txBody>
          <a:bodyPr/>
          <a:lstStyle/>
          <a:p>
            <a:pPr>
              <a:defRPr/>
            </a:pPr>
            <a:endParaRPr lang="en-US" dirty="0">
              <a:solidFill>
                <a:srgbClr val="002060"/>
              </a:solidFill>
              <a:latin typeface="Calibri" pitchFamily="34" charset="0"/>
              <a:ea typeface="ＭＳ Ｐゴシック" pitchFamily="-108" charset="-128"/>
            </a:endParaRPr>
          </a:p>
        </p:txBody>
      </p:sp>
      <p:sp>
        <p:nvSpPr>
          <p:cNvPr id="17" name="Line 12"/>
          <p:cNvSpPr>
            <a:spLocks noChangeShapeType="1"/>
          </p:cNvSpPr>
          <p:nvPr/>
        </p:nvSpPr>
        <p:spPr bwMode="auto">
          <a:xfrm>
            <a:off x="4160086" y="2728548"/>
            <a:ext cx="0" cy="609600"/>
          </a:xfrm>
          <a:prstGeom prst="line">
            <a:avLst/>
          </a:prstGeom>
          <a:noFill/>
          <a:ln w="38100">
            <a:solidFill>
              <a:schemeClr val="accent1"/>
            </a:solidFill>
            <a:round/>
            <a:headEnd/>
            <a:tailEnd/>
          </a:ln>
          <a:effectLst/>
        </p:spPr>
        <p:txBody>
          <a:bodyPr/>
          <a:lstStyle/>
          <a:p>
            <a:pPr>
              <a:defRPr/>
            </a:pPr>
            <a:endParaRPr lang="en-US" dirty="0">
              <a:solidFill>
                <a:srgbClr val="002060"/>
              </a:solidFill>
              <a:latin typeface="Calibri" pitchFamily="34" charset="0"/>
              <a:ea typeface="ＭＳ Ｐゴシック" pitchFamily="-108" charset="-128"/>
            </a:endParaRPr>
          </a:p>
        </p:txBody>
      </p:sp>
      <p:sp>
        <p:nvSpPr>
          <p:cNvPr id="36" name="Text Box 3"/>
          <p:cNvSpPr txBox="1">
            <a:spLocks noChangeArrowheads="1"/>
          </p:cNvSpPr>
          <p:nvPr/>
        </p:nvSpPr>
        <p:spPr bwMode="auto">
          <a:xfrm>
            <a:off x="247079" y="3962659"/>
            <a:ext cx="2438400" cy="2308324"/>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a:spAutoFit/>
          </a:bodyPr>
          <a:lstStyle/>
          <a:p>
            <a:pPr algn="ctr">
              <a:defRPr/>
            </a:pPr>
            <a:r>
              <a:rPr lang="en-US" sz="1200" dirty="0">
                <a:solidFill>
                  <a:schemeClr val="bg1"/>
                </a:solidFill>
              </a:rPr>
              <a:t>MISSION: Basic and clinical research in the areas of type 1 and type 2 diabetes and other metabolic disorders, including cystic fibrosis; endocrinology and endocrine disorders; obesity, neuroendocrinology, and energy balance; and development, metabolism, and basic biology of liver, fat, and endocrine tissues. DEM also supports training and career development in these areas.</a:t>
            </a:r>
          </a:p>
        </p:txBody>
      </p:sp>
      <p:sp>
        <p:nvSpPr>
          <p:cNvPr id="23" name="Line 15"/>
          <p:cNvSpPr>
            <a:spLocks noChangeShapeType="1"/>
          </p:cNvSpPr>
          <p:nvPr/>
        </p:nvSpPr>
        <p:spPr bwMode="auto">
          <a:xfrm>
            <a:off x="6956612" y="2728548"/>
            <a:ext cx="0" cy="609600"/>
          </a:xfrm>
          <a:prstGeom prst="line">
            <a:avLst/>
          </a:prstGeom>
          <a:noFill/>
          <a:ln w="38100">
            <a:solidFill>
              <a:schemeClr val="accent1"/>
            </a:solidFill>
            <a:round/>
            <a:headEnd/>
            <a:tailEnd/>
          </a:ln>
          <a:effectLst/>
        </p:spPr>
        <p:txBody>
          <a:bodyPr/>
          <a:lstStyle/>
          <a:p>
            <a:pPr>
              <a:defRPr/>
            </a:pPr>
            <a:endParaRPr lang="en-US" dirty="0">
              <a:solidFill>
                <a:srgbClr val="002060"/>
              </a:solidFill>
              <a:latin typeface="Calibri" pitchFamily="34" charset="0"/>
              <a:ea typeface="ＭＳ Ｐゴシック" pitchFamily="-108" charset="-128"/>
            </a:endParaRPr>
          </a:p>
        </p:txBody>
      </p:sp>
      <p:sp>
        <p:nvSpPr>
          <p:cNvPr id="13" name="Text Box 8"/>
          <p:cNvSpPr txBox="1">
            <a:spLocks noChangeArrowheads="1"/>
          </p:cNvSpPr>
          <p:nvPr/>
        </p:nvSpPr>
        <p:spPr bwMode="auto">
          <a:xfrm>
            <a:off x="2939912" y="1757721"/>
            <a:ext cx="2438400" cy="707886"/>
          </a:xfrm>
          <a:prstGeom prst="rect">
            <a:avLst/>
          </a:prstGeom>
          <a:solidFill>
            <a:srgbClr val="FFC000"/>
          </a:solidFill>
          <a:ln w="6350">
            <a:no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spAutoFit/>
          </a:bodyPr>
          <a:lstStyle/>
          <a:p>
            <a:pPr algn="ctr">
              <a:spcBef>
                <a:spcPct val="50000"/>
              </a:spcBef>
              <a:defRPr/>
            </a:pPr>
            <a:r>
              <a:rPr lang="en-US" sz="2000" b="1" dirty="0">
                <a:solidFill>
                  <a:schemeClr val="accent1">
                    <a:lumMod val="75000"/>
                  </a:schemeClr>
                </a:solidFill>
                <a:latin typeface="Calibri" pitchFamily="34" charset="0"/>
                <a:ea typeface="ＭＳ Ｐゴシック" pitchFamily="-64" charset="-128"/>
              </a:rPr>
              <a:t>Office of the Director</a:t>
            </a:r>
          </a:p>
          <a:p>
            <a:pPr algn="ctr">
              <a:defRPr/>
            </a:pPr>
            <a:r>
              <a:rPr lang="en-US" sz="2000" b="1" dirty="0">
                <a:solidFill>
                  <a:schemeClr val="accent1">
                    <a:lumMod val="75000"/>
                  </a:schemeClr>
                </a:solidFill>
                <a:latin typeface="Calibri" pitchFamily="34" charset="0"/>
                <a:ea typeface="ＭＳ Ｐゴシック" pitchFamily="-64" charset="-128"/>
              </a:rPr>
              <a:t>Griffin Rodgers, MD</a:t>
            </a:r>
          </a:p>
        </p:txBody>
      </p:sp>
      <p:sp>
        <p:nvSpPr>
          <p:cNvPr id="37" name="Text Box 5"/>
          <p:cNvSpPr txBox="1">
            <a:spLocks noChangeArrowheads="1"/>
          </p:cNvSpPr>
          <p:nvPr/>
        </p:nvSpPr>
        <p:spPr bwMode="auto">
          <a:xfrm>
            <a:off x="2949851" y="3727630"/>
            <a:ext cx="2438400" cy="1754326"/>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a:spAutoFit/>
          </a:bodyPr>
          <a:lstStyle/>
          <a:p>
            <a:pPr algn="ctr">
              <a:defRPr/>
            </a:pPr>
            <a:r>
              <a:rPr lang="en-US" sz="1200" dirty="0">
                <a:solidFill>
                  <a:schemeClr val="bg1"/>
                </a:solidFill>
              </a:rPr>
              <a:t>MISSION: Research related to digestive diseases, including the alimentary tract, liver and pancreas, nutrition and obesity. The programs include basic, translational and clinical research, research training, and career development. DDN also promotes public awareness and education for these areas.</a:t>
            </a:r>
          </a:p>
        </p:txBody>
      </p:sp>
      <p:sp>
        <p:nvSpPr>
          <p:cNvPr id="38" name="Text Box 4"/>
          <p:cNvSpPr txBox="1">
            <a:spLocks noChangeArrowheads="1"/>
          </p:cNvSpPr>
          <p:nvPr/>
        </p:nvSpPr>
        <p:spPr bwMode="auto">
          <a:xfrm>
            <a:off x="5705641" y="3962289"/>
            <a:ext cx="2438400" cy="1200329"/>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a:spAutoFit/>
          </a:bodyPr>
          <a:lstStyle/>
          <a:p>
            <a:pPr algn="ctr">
              <a:defRPr/>
            </a:pPr>
            <a:r>
              <a:rPr lang="en-US" sz="1200" dirty="0">
                <a:solidFill>
                  <a:schemeClr val="bg1"/>
                </a:solidFill>
              </a:rPr>
              <a:t>MISSION: Basic, translational, and clinical research of the kidney, urinary tract, and disorders of the blood and blood-forming organs, as well as training and career development in these areas. </a:t>
            </a:r>
          </a:p>
        </p:txBody>
      </p:sp>
      <p:sp>
        <p:nvSpPr>
          <p:cNvPr id="9" name="Text Box 4"/>
          <p:cNvSpPr txBox="1">
            <a:spLocks noChangeArrowheads="1"/>
          </p:cNvSpPr>
          <p:nvPr/>
        </p:nvSpPr>
        <p:spPr bwMode="auto">
          <a:xfrm>
            <a:off x="5705641" y="3026168"/>
            <a:ext cx="2438400" cy="830997"/>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a:spAutoFit/>
          </a:bodyPr>
          <a:lstStyle/>
          <a:p>
            <a:pPr algn="ctr">
              <a:spcBef>
                <a:spcPct val="50000"/>
              </a:spcBef>
              <a:defRPr/>
            </a:pPr>
            <a:r>
              <a:rPr lang="en-US" sz="1600" dirty="0">
                <a:solidFill>
                  <a:schemeClr val="bg1"/>
                </a:solidFill>
                <a:effectLst>
                  <a:outerShdw blurRad="38100" dist="38100" dir="2700000" algn="tl">
                    <a:srgbClr val="000000">
                      <a:alpha val="43137"/>
                    </a:srgbClr>
                  </a:outerShdw>
                </a:effectLst>
                <a:latin typeface="Calibri" pitchFamily="34" charset="0"/>
                <a:ea typeface="ＭＳ Ｐゴシック" pitchFamily="-64" charset="-128"/>
              </a:rPr>
              <a:t>Division of Kidney, Urologic, and Hematologic Diseases </a:t>
            </a:r>
          </a:p>
        </p:txBody>
      </p:sp>
      <p:sp>
        <p:nvSpPr>
          <p:cNvPr id="7" name="Text Box 3"/>
          <p:cNvSpPr txBox="1">
            <a:spLocks noChangeArrowheads="1"/>
          </p:cNvSpPr>
          <p:nvPr/>
        </p:nvSpPr>
        <p:spPr bwMode="auto">
          <a:xfrm>
            <a:off x="247079" y="3026168"/>
            <a:ext cx="2438400" cy="830997"/>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a:spAutoFit/>
          </a:bodyPr>
          <a:lstStyle/>
          <a:p>
            <a:pPr algn="ctr">
              <a:spcBef>
                <a:spcPct val="50000"/>
              </a:spcBef>
              <a:defRPr/>
            </a:pPr>
            <a:r>
              <a:rPr lang="en-US" sz="1600" dirty="0">
                <a:solidFill>
                  <a:schemeClr val="bg1"/>
                </a:solidFill>
                <a:effectLst>
                  <a:outerShdw blurRad="38100" dist="38100" dir="2700000" algn="tl">
                    <a:srgbClr val="000000">
                      <a:alpha val="43137"/>
                    </a:srgbClr>
                  </a:outerShdw>
                </a:effectLst>
                <a:latin typeface="Calibri" pitchFamily="34" charset="0"/>
                <a:ea typeface="ＭＳ Ｐゴシック" pitchFamily="-64" charset="-128"/>
              </a:rPr>
              <a:t>Division of Diabetes, Endocrinology, and Metabolic Diseases </a:t>
            </a:r>
          </a:p>
        </p:txBody>
      </p:sp>
      <p:sp>
        <p:nvSpPr>
          <p:cNvPr id="10" name="Text Box 5"/>
          <p:cNvSpPr txBox="1">
            <a:spLocks noChangeArrowheads="1"/>
          </p:cNvSpPr>
          <p:nvPr/>
        </p:nvSpPr>
        <p:spPr bwMode="auto">
          <a:xfrm>
            <a:off x="2949851" y="3026168"/>
            <a:ext cx="2438400" cy="584775"/>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a:spAutoFit/>
          </a:bodyPr>
          <a:lstStyle/>
          <a:p>
            <a:pPr algn="ctr">
              <a:spcBef>
                <a:spcPct val="50000"/>
              </a:spcBef>
              <a:defRPr/>
            </a:pPr>
            <a:r>
              <a:rPr lang="en-US" sz="1600" dirty="0">
                <a:solidFill>
                  <a:schemeClr val="bg1"/>
                </a:solidFill>
                <a:effectLst>
                  <a:outerShdw blurRad="38100" dist="38100" dir="2700000" algn="tl">
                    <a:srgbClr val="000000">
                      <a:alpha val="43137"/>
                    </a:srgbClr>
                  </a:outerShdw>
                </a:effectLst>
                <a:latin typeface="Calibri" pitchFamily="34" charset="0"/>
                <a:ea typeface="ＭＳ Ｐゴシック" pitchFamily="-64" charset="-128"/>
              </a:rPr>
              <a:t>Division of Digestive Diseases and Nutrition </a:t>
            </a:r>
          </a:p>
        </p:txBody>
      </p:sp>
      <p:sp>
        <p:nvSpPr>
          <p:cNvPr id="2" name="Title 1">
            <a:extLst>
              <a:ext uri="{FF2B5EF4-FFF2-40B4-BE49-F238E27FC236}">
                <a16:creationId xmlns:a16="http://schemas.microsoft.com/office/drawing/2014/main" id="{6EFF60EA-E9CF-C340-8313-4B4186A90582}"/>
              </a:ext>
            </a:extLst>
          </p:cNvPr>
          <p:cNvSpPr>
            <a:spLocks noGrp="1"/>
          </p:cNvSpPr>
          <p:nvPr>
            <p:ph type="title"/>
          </p:nvPr>
        </p:nvSpPr>
        <p:spPr>
          <a:xfrm>
            <a:off x="609596" y="36408"/>
            <a:ext cx="12083841" cy="609601"/>
          </a:xfrm>
        </p:spPr>
        <p:txBody>
          <a:bodyPr>
            <a:noAutofit/>
          </a:bodyPr>
          <a:lstStyle/>
          <a:p>
            <a:r>
              <a:rPr lang="en-US" kern="0" dirty="0">
                <a:solidFill>
                  <a:schemeClr val="bg1"/>
                </a:solidFill>
                <a:latin typeface="Calibri" pitchFamily="34" charset="0"/>
              </a:rPr>
              <a:t>KUH, NIDDK is the NIH’s Primary Home for </a:t>
            </a:r>
            <a:r>
              <a:rPr lang="en-US" i="1" kern="0" dirty="0">
                <a:solidFill>
                  <a:schemeClr val="bg1"/>
                </a:solidFill>
                <a:latin typeface="Calibri" pitchFamily="34" charset="0"/>
              </a:rPr>
              <a:t>Non-Cancer</a:t>
            </a:r>
            <a:r>
              <a:rPr lang="en-US" kern="0" dirty="0">
                <a:solidFill>
                  <a:schemeClr val="bg1"/>
                </a:solidFill>
                <a:latin typeface="Calibri" pitchFamily="34" charset="0"/>
              </a:rPr>
              <a:t> Urologic Disease Research and Training </a:t>
            </a:r>
            <a:endParaRPr lang="en-US" dirty="0">
              <a:solidFill>
                <a:schemeClr val="bg1"/>
              </a:solidFill>
            </a:endParaRPr>
          </a:p>
        </p:txBody>
      </p:sp>
      <p:sp>
        <p:nvSpPr>
          <p:cNvPr id="8" name="TextBox 7">
            <a:extLst>
              <a:ext uri="{FF2B5EF4-FFF2-40B4-BE49-F238E27FC236}">
                <a16:creationId xmlns:a16="http://schemas.microsoft.com/office/drawing/2014/main" id="{F626DBAC-3795-92ED-B36C-FB6574CE29EA}"/>
              </a:ext>
            </a:extLst>
          </p:cNvPr>
          <p:cNvSpPr txBox="1"/>
          <p:nvPr/>
        </p:nvSpPr>
        <p:spPr>
          <a:xfrm>
            <a:off x="8458114" y="1855419"/>
            <a:ext cx="3560692" cy="3416320"/>
          </a:xfrm>
          <a:prstGeom prst="rect">
            <a:avLst/>
          </a:prstGeom>
          <a:noFill/>
        </p:spPr>
        <p:txBody>
          <a:bodyPr wrap="square">
            <a:spAutoFit/>
          </a:bodyPr>
          <a:lstStyle/>
          <a:p>
            <a:pPr algn="ctr"/>
            <a:r>
              <a:rPr lang="en-US" b="1" u="sng" dirty="0">
                <a:solidFill>
                  <a:schemeClr val="accent1">
                    <a:lumMod val="75000"/>
                  </a:schemeClr>
                </a:solidFill>
                <a:effectLst/>
              </a:rPr>
              <a:t>Urology Program Mission Areas</a:t>
            </a:r>
          </a:p>
          <a:p>
            <a:pPr algn="ctr"/>
            <a:r>
              <a:rPr lang="en-US" dirty="0">
                <a:solidFill>
                  <a:schemeClr val="accent1">
                    <a:lumMod val="75000"/>
                  </a:schemeClr>
                </a:solidFill>
                <a:effectLst/>
              </a:rPr>
              <a:t>Benign prostatic hyperplasia, </a:t>
            </a:r>
            <a:r>
              <a:rPr lang="en-US" b="1" dirty="0">
                <a:solidFill>
                  <a:srgbClr val="FF0000"/>
                </a:solidFill>
                <a:effectLst/>
              </a:rPr>
              <a:t>urinary incontinence</a:t>
            </a:r>
            <a:r>
              <a:rPr lang="en-US" dirty="0">
                <a:solidFill>
                  <a:schemeClr val="tx2"/>
                </a:solidFill>
                <a:effectLst/>
              </a:rPr>
              <a:t>,</a:t>
            </a:r>
            <a:r>
              <a:rPr lang="en-US" dirty="0">
                <a:solidFill>
                  <a:srgbClr val="FF0000"/>
                </a:solidFill>
                <a:effectLst/>
              </a:rPr>
              <a:t> </a:t>
            </a:r>
            <a:r>
              <a:rPr lang="en-US" b="1" dirty="0">
                <a:solidFill>
                  <a:srgbClr val="FF0000"/>
                </a:solidFill>
                <a:effectLst/>
              </a:rPr>
              <a:t>urinary tract infections</a:t>
            </a:r>
            <a:r>
              <a:rPr lang="en-US" dirty="0">
                <a:solidFill>
                  <a:schemeClr val="accent1">
                    <a:lumMod val="75000"/>
                  </a:schemeClr>
                </a:solidFill>
                <a:effectLst/>
              </a:rPr>
              <a:t>, stone disease, erectile dysfunction, urologic chronic pelvic pain syndrome (including interstitial cystitis and chronic prostatitis), congenital urologic disorders, repair and regeneration of lower urinary tract organs, and normal and </a:t>
            </a:r>
            <a:r>
              <a:rPr lang="en-US" b="1" dirty="0">
                <a:solidFill>
                  <a:srgbClr val="FF0000"/>
                </a:solidFill>
                <a:effectLst/>
              </a:rPr>
              <a:t>abnormal lower urinary tract development and physiology</a:t>
            </a:r>
            <a:r>
              <a:rPr lang="en-US" dirty="0">
                <a:solidFill>
                  <a:schemeClr val="accent1">
                    <a:lumMod val="75000"/>
                  </a:schemeClr>
                </a:solidFill>
                <a:effectLst/>
              </a:rPr>
              <a:t>.</a:t>
            </a:r>
          </a:p>
        </p:txBody>
      </p:sp>
      <p:sp>
        <p:nvSpPr>
          <p:cNvPr id="11" name="Left Brace 10">
            <a:extLst>
              <a:ext uri="{FF2B5EF4-FFF2-40B4-BE49-F238E27FC236}">
                <a16:creationId xmlns:a16="http://schemas.microsoft.com/office/drawing/2014/main" id="{8660C812-0717-A9BB-3531-0E6E9F0F333A}"/>
              </a:ext>
            </a:extLst>
          </p:cNvPr>
          <p:cNvSpPr/>
          <p:nvPr/>
        </p:nvSpPr>
        <p:spPr>
          <a:xfrm>
            <a:off x="8319246" y="1869610"/>
            <a:ext cx="268909" cy="3370292"/>
          </a:xfrm>
          <a:prstGeom prst="lef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3948590010"/>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22031" y="2231"/>
            <a:ext cx="11516480" cy="794499"/>
          </a:xfrm>
        </p:spPr>
        <p:txBody>
          <a:bodyPr>
            <a:noAutofit/>
          </a:bodyPr>
          <a:lstStyle/>
          <a:p>
            <a:pPr algn="ctr"/>
            <a:r>
              <a:rPr lang="en-US" sz="4400" dirty="0">
                <a:solidFill>
                  <a:schemeClr val="bg1"/>
                </a:solidFill>
                <a:latin typeface="+mn-lt"/>
              </a:rPr>
              <a:t>Urology Research is a Shared Interest Among Numerous NIH Institutes</a:t>
            </a:r>
          </a:p>
        </p:txBody>
      </p:sp>
      <p:grpSp>
        <p:nvGrpSpPr>
          <p:cNvPr id="24" name="Group 23">
            <a:extLst>
              <a:ext uri="{FF2B5EF4-FFF2-40B4-BE49-F238E27FC236}">
                <a16:creationId xmlns:a16="http://schemas.microsoft.com/office/drawing/2014/main" id="{3A4C49D7-9AC5-E034-CCE1-449A6F7F378C}"/>
              </a:ext>
            </a:extLst>
          </p:cNvPr>
          <p:cNvGrpSpPr/>
          <p:nvPr/>
        </p:nvGrpSpPr>
        <p:grpSpPr>
          <a:xfrm>
            <a:off x="7874803" y="1420589"/>
            <a:ext cx="3685043" cy="1980226"/>
            <a:chOff x="8286502" y="1451762"/>
            <a:chExt cx="3685043" cy="1980226"/>
          </a:xfrm>
        </p:grpSpPr>
        <p:sp>
          <p:nvSpPr>
            <p:cNvPr id="59" name="Right Arrow 58"/>
            <p:cNvSpPr/>
            <p:nvPr/>
          </p:nvSpPr>
          <p:spPr>
            <a:xfrm rot="18661277">
              <a:off x="10839683" y="2011995"/>
              <a:ext cx="319517" cy="26183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Right Arrow 59"/>
            <p:cNvSpPr/>
            <p:nvPr/>
          </p:nvSpPr>
          <p:spPr>
            <a:xfrm rot="12837823">
              <a:off x="9132860" y="2062224"/>
              <a:ext cx="317512" cy="2929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ight Arrow 54"/>
            <p:cNvSpPr/>
            <p:nvPr/>
          </p:nvSpPr>
          <p:spPr>
            <a:xfrm rot="4234512">
              <a:off x="10712711" y="2609959"/>
              <a:ext cx="349277" cy="3023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ight Arrow 56"/>
            <p:cNvSpPr/>
            <p:nvPr/>
          </p:nvSpPr>
          <p:spPr>
            <a:xfrm rot="7946317">
              <a:off x="9210376" y="2601064"/>
              <a:ext cx="352409" cy="2563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7"/>
            <p:cNvSpPr/>
            <p:nvPr/>
          </p:nvSpPr>
          <p:spPr>
            <a:xfrm>
              <a:off x="8286502" y="1668007"/>
              <a:ext cx="1143000" cy="45720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p:cNvSpPr txBox="1"/>
            <p:nvPr/>
          </p:nvSpPr>
          <p:spPr>
            <a:xfrm>
              <a:off x="8331053" y="1684634"/>
              <a:ext cx="1093569" cy="461665"/>
            </a:xfrm>
            <a:prstGeom prst="rect">
              <a:avLst/>
            </a:prstGeom>
            <a:noFill/>
          </p:spPr>
          <p:txBody>
            <a:bodyPr wrap="none" rtlCol="0">
              <a:spAutoFit/>
            </a:bodyPr>
            <a:lstStyle/>
            <a:p>
              <a:r>
                <a:rPr lang="en-US" sz="2400" b="1" dirty="0"/>
                <a:t> </a:t>
              </a:r>
              <a:r>
                <a:rPr lang="en-US" sz="2400" b="1" dirty="0">
                  <a:solidFill>
                    <a:srgbClr val="FF0000"/>
                  </a:solidFill>
                </a:rPr>
                <a:t>NIDDK</a:t>
              </a:r>
            </a:p>
          </p:txBody>
        </p:sp>
        <p:sp>
          <p:nvSpPr>
            <p:cNvPr id="38" name="TextBox 37"/>
            <p:cNvSpPr txBox="1"/>
            <p:nvPr/>
          </p:nvSpPr>
          <p:spPr>
            <a:xfrm>
              <a:off x="9357376" y="2251976"/>
              <a:ext cx="1794979" cy="369332"/>
            </a:xfrm>
            <a:prstGeom prst="rect">
              <a:avLst/>
            </a:prstGeom>
            <a:solidFill>
              <a:schemeClr val="accent3">
                <a:lumMod val="50000"/>
              </a:schemeClr>
            </a:solidFill>
            <a:ln w="19050">
              <a:solidFill>
                <a:schemeClr val="accent1">
                  <a:lumMod val="75000"/>
                </a:schemeClr>
              </a:solidFill>
            </a:ln>
          </p:spPr>
          <p:txBody>
            <a:bodyPr wrap="none" rtlCol="0">
              <a:spAutoFit/>
            </a:bodyPr>
            <a:lstStyle/>
            <a:p>
              <a:r>
                <a:rPr lang="en-US" dirty="0">
                  <a:solidFill>
                    <a:schemeClr val="bg1"/>
                  </a:solidFill>
                </a:rPr>
                <a:t>Bladder Infection</a:t>
              </a:r>
            </a:p>
          </p:txBody>
        </p:sp>
        <p:sp>
          <p:nvSpPr>
            <p:cNvPr id="45" name="Oval 44"/>
            <p:cNvSpPr/>
            <p:nvPr/>
          </p:nvSpPr>
          <p:spPr>
            <a:xfrm>
              <a:off x="8306585" y="2810781"/>
              <a:ext cx="1143000" cy="45720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TextBox 45"/>
            <p:cNvSpPr txBox="1"/>
            <p:nvPr/>
          </p:nvSpPr>
          <p:spPr>
            <a:xfrm>
              <a:off x="8372617" y="2829725"/>
              <a:ext cx="925253" cy="400110"/>
            </a:xfrm>
            <a:prstGeom prst="rect">
              <a:avLst/>
            </a:prstGeom>
            <a:noFill/>
          </p:spPr>
          <p:txBody>
            <a:bodyPr wrap="none" rtlCol="0">
              <a:spAutoFit/>
            </a:bodyPr>
            <a:lstStyle/>
            <a:p>
              <a:r>
                <a:rPr lang="en-US" sz="2000" dirty="0"/>
                <a:t> NICHD</a:t>
              </a:r>
            </a:p>
          </p:txBody>
        </p:sp>
        <p:sp>
          <p:nvSpPr>
            <p:cNvPr id="47" name="Oval 46"/>
            <p:cNvSpPr/>
            <p:nvPr/>
          </p:nvSpPr>
          <p:spPr>
            <a:xfrm>
              <a:off x="9578311" y="2974788"/>
              <a:ext cx="1143000" cy="45720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TextBox 47"/>
            <p:cNvSpPr txBox="1"/>
            <p:nvPr/>
          </p:nvSpPr>
          <p:spPr>
            <a:xfrm>
              <a:off x="9672407" y="2994331"/>
              <a:ext cx="793807" cy="400110"/>
            </a:xfrm>
            <a:prstGeom prst="rect">
              <a:avLst/>
            </a:prstGeom>
            <a:noFill/>
          </p:spPr>
          <p:txBody>
            <a:bodyPr wrap="none" rtlCol="0">
              <a:spAutoFit/>
            </a:bodyPr>
            <a:lstStyle/>
            <a:p>
              <a:r>
                <a:rPr lang="en-US" sz="2000" dirty="0"/>
                <a:t>    NIA</a:t>
              </a:r>
            </a:p>
          </p:txBody>
        </p:sp>
        <p:sp>
          <p:nvSpPr>
            <p:cNvPr id="49" name="Oval 48"/>
            <p:cNvSpPr/>
            <p:nvPr/>
          </p:nvSpPr>
          <p:spPr>
            <a:xfrm>
              <a:off x="9523500" y="1451762"/>
              <a:ext cx="1143000" cy="45720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TextBox 49"/>
            <p:cNvSpPr txBox="1"/>
            <p:nvPr/>
          </p:nvSpPr>
          <p:spPr>
            <a:xfrm>
              <a:off x="9678059" y="1493091"/>
              <a:ext cx="833883" cy="400110"/>
            </a:xfrm>
            <a:prstGeom prst="rect">
              <a:avLst/>
            </a:prstGeom>
            <a:noFill/>
          </p:spPr>
          <p:txBody>
            <a:bodyPr wrap="none" rtlCol="0">
              <a:spAutoFit/>
            </a:bodyPr>
            <a:lstStyle/>
            <a:p>
              <a:r>
                <a:rPr lang="en-US" sz="2000" dirty="0"/>
                <a:t>  NINR</a:t>
              </a:r>
            </a:p>
          </p:txBody>
        </p:sp>
        <p:sp>
          <p:nvSpPr>
            <p:cNvPr id="51" name="Oval 50"/>
            <p:cNvSpPr/>
            <p:nvPr/>
          </p:nvSpPr>
          <p:spPr>
            <a:xfrm>
              <a:off x="10828545" y="2848024"/>
              <a:ext cx="1143000" cy="45720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TextBox 51"/>
            <p:cNvSpPr txBox="1"/>
            <p:nvPr/>
          </p:nvSpPr>
          <p:spPr>
            <a:xfrm>
              <a:off x="10873177" y="2909713"/>
              <a:ext cx="962123" cy="400110"/>
            </a:xfrm>
            <a:prstGeom prst="rect">
              <a:avLst/>
            </a:prstGeom>
            <a:noFill/>
          </p:spPr>
          <p:txBody>
            <a:bodyPr wrap="none" rtlCol="0">
              <a:spAutoFit/>
            </a:bodyPr>
            <a:lstStyle/>
            <a:p>
              <a:r>
                <a:rPr lang="en-US" sz="2000" dirty="0"/>
                <a:t>  NCCIH</a:t>
              </a:r>
            </a:p>
          </p:txBody>
        </p:sp>
        <p:sp>
          <p:nvSpPr>
            <p:cNvPr id="53" name="Oval 52"/>
            <p:cNvSpPr/>
            <p:nvPr/>
          </p:nvSpPr>
          <p:spPr>
            <a:xfrm>
              <a:off x="10735557" y="1561601"/>
              <a:ext cx="1143000" cy="45720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extBox 53"/>
            <p:cNvSpPr txBox="1"/>
            <p:nvPr/>
          </p:nvSpPr>
          <p:spPr>
            <a:xfrm>
              <a:off x="10841518" y="1575219"/>
              <a:ext cx="899605" cy="400110"/>
            </a:xfrm>
            <a:prstGeom prst="rect">
              <a:avLst/>
            </a:prstGeom>
            <a:noFill/>
          </p:spPr>
          <p:txBody>
            <a:bodyPr wrap="none" rtlCol="0">
              <a:spAutoFit/>
            </a:bodyPr>
            <a:lstStyle/>
            <a:p>
              <a:r>
                <a:rPr lang="en-US" sz="2000" dirty="0"/>
                <a:t>  NIAID</a:t>
              </a:r>
            </a:p>
          </p:txBody>
        </p:sp>
        <p:sp>
          <p:nvSpPr>
            <p:cNvPr id="56" name="Right Arrow 55"/>
            <p:cNvSpPr/>
            <p:nvPr/>
          </p:nvSpPr>
          <p:spPr>
            <a:xfrm rot="5400000">
              <a:off x="9961638" y="2651140"/>
              <a:ext cx="343783" cy="24994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ight Arrow 57"/>
            <p:cNvSpPr/>
            <p:nvPr/>
          </p:nvSpPr>
          <p:spPr>
            <a:xfrm rot="16200000">
              <a:off x="10014124" y="1923705"/>
              <a:ext cx="298148" cy="3012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 name="Rectangle 11">
            <a:extLst>
              <a:ext uri="{FF2B5EF4-FFF2-40B4-BE49-F238E27FC236}">
                <a16:creationId xmlns:a16="http://schemas.microsoft.com/office/drawing/2014/main" id="{B152C0B8-AAD6-D571-303C-CFF65BAEC3FC}"/>
              </a:ext>
            </a:extLst>
          </p:cNvPr>
          <p:cNvSpPr/>
          <p:nvPr/>
        </p:nvSpPr>
        <p:spPr>
          <a:xfrm>
            <a:off x="6253022" y="5729681"/>
            <a:ext cx="5680788" cy="103569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5" name="Group 24">
            <a:extLst>
              <a:ext uri="{FF2B5EF4-FFF2-40B4-BE49-F238E27FC236}">
                <a16:creationId xmlns:a16="http://schemas.microsoft.com/office/drawing/2014/main" id="{6676B615-F97D-8095-55ED-AE565BF9434B}"/>
              </a:ext>
            </a:extLst>
          </p:cNvPr>
          <p:cNvGrpSpPr/>
          <p:nvPr/>
        </p:nvGrpSpPr>
        <p:grpSpPr>
          <a:xfrm>
            <a:off x="7959901" y="3542620"/>
            <a:ext cx="3751374" cy="1610357"/>
            <a:chOff x="8226126" y="3542620"/>
            <a:chExt cx="3751374" cy="1610357"/>
          </a:xfrm>
        </p:grpSpPr>
        <p:sp>
          <p:nvSpPr>
            <p:cNvPr id="21" name="Right Arrow 20"/>
            <p:cNvSpPr/>
            <p:nvPr/>
          </p:nvSpPr>
          <p:spPr>
            <a:xfrm>
              <a:off x="10284699" y="3645257"/>
              <a:ext cx="533110" cy="25669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ight Arrow 39"/>
            <p:cNvSpPr/>
            <p:nvPr/>
          </p:nvSpPr>
          <p:spPr>
            <a:xfrm rot="1014510">
              <a:off x="10258312" y="3985218"/>
              <a:ext cx="534614" cy="21873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ight Arrow 40"/>
            <p:cNvSpPr/>
            <p:nvPr/>
          </p:nvSpPr>
          <p:spPr>
            <a:xfrm rot="2945586">
              <a:off x="10147362" y="4297326"/>
              <a:ext cx="453111" cy="2338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ight Arrow 42"/>
            <p:cNvSpPr/>
            <p:nvPr/>
          </p:nvSpPr>
          <p:spPr>
            <a:xfrm rot="6997063">
              <a:off x="8992810" y="4378733"/>
              <a:ext cx="400111" cy="2389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ight Arrow 41"/>
            <p:cNvSpPr/>
            <p:nvPr/>
          </p:nvSpPr>
          <p:spPr>
            <a:xfrm rot="4220765" flipV="1">
              <a:off x="9620345" y="4414071"/>
              <a:ext cx="346460" cy="2075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8797577" y="3690560"/>
              <a:ext cx="1543740" cy="719867"/>
            </a:xfrm>
            <a:prstGeom prst="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p:cNvSpPr/>
            <p:nvPr/>
          </p:nvSpPr>
          <p:spPr>
            <a:xfrm>
              <a:off x="10834500" y="3557824"/>
              <a:ext cx="1143000" cy="45720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p:cNvSpPr txBox="1"/>
            <p:nvPr/>
          </p:nvSpPr>
          <p:spPr>
            <a:xfrm>
              <a:off x="10863835" y="3542620"/>
              <a:ext cx="1093569" cy="461665"/>
            </a:xfrm>
            <a:prstGeom prst="rect">
              <a:avLst/>
            </a:prstGeom>
            <a:noFill/>
          </p:spPr>
          <p:txBody>
            <a:bodyPr wrap="none" rtlCol="0">
              <a:spAutoFit/>
            </a:bodyPr>
            <a:lstStyle/>
            <a:p>
              <a:r>
                <a:rPr lang="en-US" sz="2400" b="1" dirty="0"/>
                <a:t> </a:t>
              </a:r>
              <a:r>
                <a:rPr lang="en-US" sz="2400" b="1" dirty="0">
                  <a:solidFill>
                    <a:srgbClr val="FF0000"/>
                  </a:solidFill>
                </a:rPr>
                <a:t>NIDDK</a:t>
              </a:r>
            </a:p>
          </p:txBody>
        </p:sp>
        <p:sp>
          <p:nvSpPr>
            <p:cNvPr id="30" name="Oval 29"/>
            <p:cNvSpPr/>
            <p:nvPr/>
          </p:nvSpPr>
          <p:spPr>
            <a:xfrm>
              <a:off x="10397005" y="4516354"/>
              <a:ext cx="1143000" cy="45720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p:cNvSpPr txBox="1"/>
            <p:nvPr/>
          </p:nvSpPr>
          <p:spPr>
            <a:xfrm>
              <a:off x="10454167" y="4557908"/>
              <a:ext cx="793807" cy="400110"/>
            </a:xfrm>
            <a:prstGeom prst="rect">
              <a:avLst/>
            </a:prstGeom>
            <a:noFill/>
          </p:spPr>
          <p:txBody>
            <a:bodyPr wrap="none" rtlCol="0">
              <a:spAutoFit/>
            </a:bodyPr>
            <a:lstStyle/>
            <a:p>
              <a:r>
                <a:rPr lang="en-US" sz="2000" dirty="0"/>
                <a:t>    NIA</a:t>
              </a:r>
            </a:p>
          </p:txBody>
        </p:sp>
        <p:sp>
          <p:nvSpPr>
            <p:cNvPr id="32" name="Oval 31"/>
            <p:cNvSpPr/>
            <p:nvPr/>
          </p:nvSpPr>
          <p:spPr>
            <a:xfrm>
              <a:off x="10817838" y="4056437"/>
              <a:ext cx="1143000" cy="45720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p:cNvSpPr txBox="1"/>
            <p:nvPr/>
          </p:nvSpPr>
          <p:spPr>
            <a:xfrm>
              <a:off x="10911362" y="4074594"/>
              <a:ext cx="925253" cy="400110"/>
            </a:xfrm>
            <a:prstGeom prst="rect">
              <a:avLst/>
            </a:prstGeom>
            <a:noFill/>
          </p:spPr>
          <p:txBody>
            <a:bodyPr wrap="none" rtlCol="0">
              <a:spAutoFit/>
            </a:bodyPr>
            <a:lstStyle/>
            <a:p>
              <a:r>
                <a:rPr lang="en-US" sz="2000" dirty="0"/>
                <a:t> NICHD</a:t>
              </a:r>
            </a:p>
          </p:txBody>
        </p:sp>
        <p:sp>
          <p:nvSpPr>
            <p:cNvPr id="34" name="Oval 33"/>
            <p:cNvSpPr/>
            <p:nvPr/>
          </p:nvSpPr>
          <p:spPr>
            <a:xfrm>
              <a:off x="9401208" y="4695777"/>
              <a:ext cx="1143000" cy="45720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Box 34"/>
            <p:cNvSpPr txBox="1"/>
            <p:nvPr/>
          </p:nvSpPr>
          <p:spPr>
            <a:xfrm>
              <a:off x="9459091" y="4719647"/>
              <a:ext cx="833883" cy="400110"/>
            </a:xfrm>
            <a:prstGeom prst="rect">
              <a:avLst/>
            </a:prstGeom>
            <a:noFill/>
          </p:spPr>
          <p:txBody>
            <a:bodyPr wrap="none" rtlCol="0">
              <a:spAutoFit/>
            </a:bodyPr>
            <a:lstStyle/>
            <a:p>
              <a:r>
                <a:rPr lang="en-US" sz="2000" dirty="0"/>
                <a:t>  NINR</a:t>
              </a:r>
            </a:p>
          </p:txBody>
        </p:sp>
        <p:sp>
          <p:nvSpPr>
            <p:cNvPr id="36" name="Oval 35"/>
            <p:cNvSpPr/>
            <p:nvPr/>
          </p:nvSpPr>
          <p:spPr>
            <a:xfrm>
              <a:off x="8226126" y="4691951"/>
              <a:ext cx="1295400" cy="45720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NCCIH</a:t>
              </a:r>
            </a:p>
          </p:txBody>
        </p:sp>
        <p:sp>
          <p:nvSpPr>
            <p:cNvPr id="39" name="TextBox 38"/>
            <p:cNvSpPr txBox="1"/>
            <p:nvPr/>
          </p:nvSpPr>
          <p:spPr>
            <a:xfrm>
              <a:off x="8820594" y="3667461"/>
              <a:ext cx="1537414" cy="707886"/>
            </a:xfrm>
            <a:prstGeom prst="rect">
              <a:avLst/>
            </a:prstGeom>
            <a:noFill/>
          </p:spPr>
          <p:txBody>
            <a:bodyPr wrap="square" rtlCol="0">
              <a:spAutoFit/>
            </a:bodyPr>
            <a:lstStyle/>
            <a:p>
              <a:pPr algn="ctr"/>
              <a:r>
                <a:rPr lang="en-US" sz="2000" dirty="0">
                  <a:solidFill>
                    <a:schemeClr val="bg1"/>
                  </a:solidFill>
                </a:rPr>
                <a:t>Urinary </a:t>
              </a:r>
            </a:p>
            <a:p>
              <a:pPr algn="ctr"/>
              <a:r>
                <a:rPr lang="en-US" sz="2000" dirty="0">
                  <a:solidFill>
                    <a:schemeClr val="bg1"/>
                  </a:solidFill>
                </a:rPr>
                <a:t>Incontinence</a:t>
              </a:r>
            </a:p>
          </p:txBody>
        </p:sp>
      </p:grpSp>
      <p:sp>
        <p:nvSpPr>
          <p:cNvPr id="16" name="Right Arrow 15"/>
          <p:cNvSpPr/>
          <p:nvPr/>
        </p:nvSpPr>
        <p:spPr>
          <a:xfrm rot="13666252">
            <a:off x="9076715" y="5816995"/>
            <a:ext cx="365319" cy="2903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ight Arrow 60"/>
          <p:cNvSpPr/>
          <p:nvPr/>
        </p:nvSpPr>
        <p:spPr>
          <a:xfrm rot="10800000">
            <a:off x="8348706" y="6112439"/>
            <a:ext cx="365292" cy="2748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p:cNvSpPr/>
          <p:nvPr/>
        </p:nvSpPr>
        <p:spPr>
          <a:xfrm>
            <a:off x="9779166" y="5335365"/>
            <a:ext cx="1143000" cy="45720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p:cNvSpPr txBox="1"/>
          <p:nvPr/>
        </p:nvSpPr>
        <p:spPr>
          <a:xfrm>
            <a:off x="9796595" y="5338974"/>
            <a:ext cx="1093569" cy="461665"/>
          </a:xfrm>
          <a:prstGeom prst="rect">
            <a:avLst/>
          </a:prstGeom>
          <a:noFill/>
        </p:spPr>
        <p:txBody>
          <a:bodyPr wrap="none" rtlCol="0">
            <a:spAutoFit/>
          </a:bodyPr>
          <a:lstStyle/>
          <a:p>
            <a:r>
              <a:rPr lang="en-US" sz="2400" b="1" dirty="0"/>
              <a:t> </a:t>
            </a:r>
            <a:r>
              <a:rPr lang="en-US" sz="2400" b="1" dirty="0">
                <a:solidFill>
                  <a:srgbClr val="FF0000"/>
                </a:solidFill>
              </a:rPr>
              <a:t>NIDDK</a:t>
            </a:r>
          </a:p>
        </p:txBody>
      </p:sp>
      <p:sp>
        <p:nvSpPr>
          <p:cNvPr id="63" name="Oval 62"/>
          <p:cNvSpPr/>
          <p:nvPr/>
        </p:nvSpPr>
        <p:spPr>
          <a:xfrm>
            <a:off x="7148131" y="6034502"/>
            <a:ext cx="1143000" cy="45720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TextBox 63"/>
          <p:cNvSpPr txBox="1"/>
          <p:nvPr/>
        </p:nvSpPr>
        <p:spPr>
          <a:xfrm>
            <a:off x="7085484" y="6067957"/>
            <a:ext cx="1085554" cy="400110"/>
          </a:xfrm>
          <a:prstGeom prst="rect">
            <a:avLst/>
          </a:prstGeom>
          <a:noFill/>
        </p:spPr>
        <p:txBody>
          <a:bodyPr wrap="none" rtlCol="0">
            <a:spAutoFit/>
          </a:bodyPr>
          <a:lstStyle/>
          <a:p>
            <a:r>
              <a:rPr lang="en-US" sz="2000" dirty="0"/>
              <a:t>    NINDS</a:t>
            </a:r>
          </a:p>
        </p:txBody>
      </p:sp>
      <p:pic>
        <p:nvPicPr>
          <p:cNvPr id="15" name="Picture 6">
            <a:extLst>
              <a:ext uri="{FF2B5EF4-FFF2-40B4-BE49-F238E27FC236}">
                <a16:creationId xmlns:a16="http://schemas.microsoft.com/office/drawing/2014/main" id="{74C574CF-973A-21C3-0863-9669D47941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645" r="36333"/>
          <a:stretch/>
        </p:blipFill>
        <p:spPr bwMode="auto">
          <a:xfrm>
            <a:off x="-57872" y="1462295"/>
            <a:ext cx="7249261" cy="5846311"/>
          </a:xfrm>
          <a:prstGeom prst="rect">
            <a:avLst/>
          </a:prstGeom>
          <a:noFill/>
          <a:extLst>
            <a:ext uri="{909E8E84-426E-40DD-AFC4-6F175D3DCCD1}">
              <a14:hiddenFill xmlns:a14="http://schemas.microsoft.com/office/drawing/2010/main">
                <a:solidFill>
                  <a:srgbClr val="FFFFFF"/>
                </a:solidFill>
              </a14:hiddenFill>
            </a:ext>
          </a:extLst>
        </p:spPr>
      </p:pic>
      <p:sp>
        <p:nvSpPr>
          <p:cNvPr id="62" name="TextBox 61">
            <a:extLst>
              <a:ext uri="{FF2B5EF4-FFF2-40B4-BE49-F238E27FC236}">
                <a16:creationId xmlns:a16="http://schemas.microsoft.com/office/drawing/2014/main" id="{600F142D-2F77-7788-3B10-A9B41C872F62}"/>
              </a:ext>
            </a:extLst>
          </p:cNvPr>
          <p:cNvSpPr txBox="1"/>
          <p:nvPr/>
        </p:nvSpPr>
        <p:spPr>
          <a:xfrm>
            <a:off x="73722" y="1395358"/>
            <a:ext cx="6910325" cy="492443"/>
          </a:xfrm>
          <a:prstGeom prst="rect">
            <a:avLst/>
          </a:prstGeom>
          <a:noFill/>
        </p:spPr>
        <p:txBody>
          <a:bodyPr wrap="square" rtlCol="0">
            <a:spAutoFit/>
          </a:bodyPr>
          <a:lstStyle/>
          <a:p>
            <a:r>
              <a:rPr lang="en-US" sz="2600" b="1" dirty="0">
                <a:solidFill>
                  <a:schemeClr val="accent1">
                    <a:lumMod val="75000"/>
                  </a:schemeClr>
                </a:solidFill>
              </a:rPr>
              <a:t>Urology Research Projects Across NIH Institutes: </a:t>
            </a:r>
          </a:p>
        </p:txBody>
      </p:sp>
      <p:sp>
        <p:nvSpPr>
          <p:cNvPr id="9" name="Right Arrow 15">
            <a:extLst>
              <a:ext uri="{FF2B5EF4-FFF2-40B4-BE49-F238E27FC236}">
                <a16:creationId xmlns:a16="http://schemas.microsoft.com/office/drawing/2014/main" id="{D3D3A6DB-0A77-B541-EC83-F37F0F4713A0}"/>
              </a:ext>
            </a:extLst>
          </p:cNvPr>
          <p:cNvSpPr/>
          <p:nvPr/>
        </p:nvSpPr>
        <p:spPr>
          <a:xfrm rot="19065355">
            <a:off x="9778790" y="5838198"/>
            <a:ext cx="447425" cy="293859"/>
          </a:xfrm>
          <a:prstGeom prst="rightArrow">
            <a:avLst>
              <a:gd name="adj1" fmla="val 44064"/>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Oval 1">
            <a:extLst>
              <a:ext uri="{FF2B5EF4-FFF2-40B4-BE49-F238E27FC236}">
                <a16:creationId xmlns:a16="http://schemas.microsoft.com/office/drawing/2014/main" id="{05FD8D15-7A39-1AD1-BBB4-5DB0F6CBE979}"/>
              </a:ext>
            </a:extLst>
          </p:cNvPr>
          <p:cNvSpPr/>
          <p:nvPr/>
        </p:nvSpPr>
        <p:spPr>
          <a:xfrm>
            <a:off x="8285397" y="5359820"/>
            <a:ext cx="1143000" cy="45720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A4B3CCD1-2DD2-63E6-4F26-06FAAE42BDD6}"/>
              </a:ext>
            </a:extLst>
          </p:cNvPr>
          <p:cNvSpPr txBox="1"/>
          <p:nvPr/>
        </p:nvSpPr>
        <p:spPr>
          <a:xfrm>
            <a:off x="8220889" y="5394672"/>
            <a:ext cx="1098378" cy="400110"/>
          </a:xfrm>
          <a:prstGeom prst="rect">
            <a:avLst/>
          </a:prstGeom>
          <a:noFill/>
        </p:spPr>
        <p:txBody>
          <a:bodyPr wrap="none" rtlCol="0">
            <a:spAutoFit/>
          </a:bodyPr>
          <a:lstStyle/>
          <a:p>
            <a:r>
              <a:rPr lang="en-US" sz="2000" dirty="0"/>
              <a:t>    NICHD</a:t>
            </a:r>
          </a:p>
        </p:txBody>
      </p:sp>
      <p:grpSp>
        <p:nvGrpSpPr>
          <p:cNvPr id="37" name="Group 36">
            <a:extLst>
              <a:ext uri="{FF2B5EF4-FFF2-40B4-BE49-F238E27FC236}">
                <a16:creationId xmlns:a16="http://schemas.microsoft.com/office/drawing/2014/main" id="{F2B55D17-85AE-00D4-30EF-DA53C03B91AC}"/>
              </a:ext>
            </a:extLst>
          </p:cNvPr>
          <p:cNvGrpSpPr/>
          <p:nvPr/>
        </p:nvGrpSpPr>
        <p:grpSpPr>
          <a:xfrm>
            <a:off x="8554369" y="6024670"/>
            <a:ext cx="3203981" cy="457200"/>
            <a:chOff x="8648486" y="5378907"/>
            <a:chExt cx="3203981" cy="457200"/>
          </a:xfrm>
        </p:grpSpPr>
        <p:sp>
          <p:nvSpPr>
            <p:cNvPr id="7" name="Rectangle 6"/>
            <p:cNvSpPr/>
            <p:nvPr/>
          </p:nvSpPr>
          <p:spPr>
            <a:xfrm>
              <a:off x="8797577" y="5412362"/>
              <a:ext cx="1828800" cy="381000"/>
            </a:xfrm>
            <a:prstGeom prst="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ight Arrow 4"/>
            <p:cNvSpPr/>
            <p:nvPr/>
          </p:nvSpPr>
          <p:spPr>
            <a:xfrm>
              <a:off x="10625218" y="5471939"/>
              <a:ext cx="407674" cy="2842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11090467" y="5378907"/>
              <a:ext cx="762000" cy="45720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11203069" y="5420457"/>
              <a:ext cx="562975" cy="400110"/>
            </a:xfrm>
            <a:prstGeom prst="rect">
              <a:avLst/>
            </a:prstGeom>
            <a:noFill/>
          </p:spPr>
          <p:txBody>
            <a:bodyPr wrap="none" rtlCol="0">
              <a:spAutoFit/>
            </a:bodyPr>
            <a:lstStyle/>
            <a:p>
              <a:r>
                <a:rPr lang="en-US" sz="2000" dirty="0"/>
                <a:t>NIA</a:t>
              </a:r>
            </a:p>
          </p:txBody>
        </p:sp>
        <p:sp>
          <p:nvSpPr>
            <p:cNvPr id="11" name="TextBox 10">
              <a:extLst>
                <a:ext uri="{FF2B5EF4-FFF2-40B4-BE49-F238E27FC236}">
                  <a16:creationId xmlns:a16="http://schemas.microsoft.com/office/drawing/2014/main" id="{D419EC5A-2A7D-402C-B9EF-230EFC323C70}"/>
                </a:ext>
              </a:extLst>
            </p:cNvPr>
            <p:cNvSpPr txBox="1"/>
            <p:nvPr/>
          </p:nvSpPr>
          <p:spPr>
            <a:xfrm>
              <a:off x="8648486" y="5417115"/>
              <a:ext cx="2086644" cy="369332"/>
            </a:xfrm>
            <a:prstGeom prst="rect">
              <a:avLst/>
            </a:prstGeom>
            <a:noFill/>
          </p:spPr>
          <p:txBody>
            <a:bodyPr wrap="square" rtlCol="0">
              <a:spAutoFit/>
            </a:bodyPr>
            <a:lstStyle/>
            <a:p>
              <a:pPr algn="ctr"/>
              <a:r>
                <a:rPr lang="en-US" dirty="0">
                  <a:solidFill>
                    <a:schemeClr val="bg1"/>
                  </a:solidFill>
                </a:rPr>
                <a:t>Urologic Aging</a:t>
              </a:r>
            </a:p>
          </p:txBody>
        </p:sp>
      </p:grpSp>
    </p:spTree>
    <p:extLst>
      <p:ext uri="{BB962C8B-B14F-4D97-AF65-F5344CB8AC3E}">
        <p14:creationId xmlns:p14="http://schemas.microsoft.com/office/powerpoint/2010/main" val="25165034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A33D069-07BA-B632-D6F6-FCC475A4C100}"/>
              </a:ext>
            </a:extLst>
          </p:cNvPr>
          <p:cNvSpPr/>
          <p:nvPr/>
        </p:nvSpPr>
        <p:spPr>
          <a:xfrm>
            <a:off x="6314173" y="5389486"/>
            <a:ext cx="5746282" cy="14488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itle 1">
            <a:extLst>
              <a:ext uri="{FF2B5EF4-FFF2-40B4-BE49-F238E27FC236}">
                <a16:creationId xmlns:a16="http://schemas.microsoft.com/office/drawing/2014/main" id="{10E1B264-E8B2-9FD1-07D8-60192F3CC54B}"/>
              </a:ext>
            </a:extLst>
          </p:cNvPr>
          <p:cNvSpPr>
            <a:spLocks noGrp="1"/>
          </p:cNvSpPr>
          <p:nvPr>
            <p:ph type="title"/>
          </p:nvPr>
        </p:nvSpPr>
        <p:spPr>
          <a:xfrm>
            <a:off x="266246" y="71546"/>
            <a:ext cx="11872867" cy="709177"/>
          </a:xfrm>
        </p:spPr>
        <p:txBody>
          <a:bodyPr>
            <a:normAutofit fontScale="90000"/>
          </a:bodyPr>
          <a:lstStyle/>
          <a:p>
            <a:r>
              <a:rPr lang="en-US" sz="4400" dirty="0">
                <a:solidFill>
                  <a:schemeClr val="bg1"/>
                </a:solidFill>
                <a:latin typeface="Calibri" panose="020F0502020204030204" pitchFamily="34" charset="0"/>
                <a:cs typeface="Calibri" panose="020F0502020204030204" pitchFamily="34" charset="0"/>
              </a:rPr>
              <a:t>NIDDK Uro-Biome/Aging/Voiding Mission Areas Include </a:t>
            </a:r>
            <a:br>
              <a:rPr lang="en-US" sz="4400" dirty="0">
                <a:solidFill>
                  <a:schemeClr val="bg1"/>
                </a:solidFill>
                <a:latin typeface="Calibri" panose="020F0502020204030204" pitchFamily="34" charset="0"/>
                <a:cs typeface="Calibri" panose="020F0502020204030204" pitchFamily="34" charset="0"/>
              </a:rPr>
            </a:br>
            <a:r>
              <a:rPr lang="en-US" sz="3600" dirty="0">
                <a:solidFill>
                  <a:schemeClr val="bg1"/>
                </a:solidFill>
                <a:latin typeface="Calibri" panose="020F0502020204030204" pitchFamily="34" charset="0"/>
                <a:cs typeface="Calibri" panose="020F0502020204030204" pitchFamily="34" charset="0"/>
              </a:rPr>
              <a:t>(but not limited to)</a:t>
            </a:r>
            <a:r>
              <a:rPr lang="en-US" sz="4400" dirty="0">
                <a:solidFill>
                  <a:schemeClr val="bg1"/>
                </a:solidFill>
                <a:latin typeface="Calibri" panose="020F0502020204030204" pitchFamily="34" charset="0"/>
                <a:cs typeface="Calibri" panose="020F0502020204030204" pitchFamily="34" charset="0"/>
              </a:rPr>
              <a:t>:</a:t>
            </a:r>
            <a:br>
              <a:rPr lang="en-US" sz="4400" dirty="0">
                <a:solidFill>
                  <a:schemeClr val="bg1"/>
                </a:solidFill>
                <a:latin typeface="Calibri" panose="020F0502020204030204" pitchFamily="34" charset="0"/>
                <a:cs typeface="Calibri" panose="020F0502020204030204" pitchFamily="34" charset="0"/>
              </a:rPr>
            </a:br>
            <a:r>
              <a:rPr lang="en-US" sz="4400" dirty="0">
                <a:solidFill>
                  <a:schemeClr val="bg1"/>
                </a:solidFill>
                <a:latin typeface="Calibri" panose="020F0502020204030204" pitchFamily="34" charset="0"/>
                <a:cs typeface="Calibri" panose="020F0502020204030204" pitchFamily="34" charset="0"/>
              </a:rPr>
              <a:t> </a:t>
            </a:r>
          </a:p>
        </p:txBody>
      </p:sp>
      <p:sp>
        <p:nvSpPr>
          <p:cNvPr id="24" name="TextBox 23">
            <a:extLst>
              <a:ext uri="{FF2B5EF4-FFF2-40B4-BE49-F238E27FC236}">
                <a16:creationId xmlns:a16="http://schemas.microsoft.com/office/drawing/2014/main" id="{9114B809-6E38-97BC-CE55-56FE896C1B19}"/>
              </a:ext>
            </a:extLst>
          </p:cNvPr>
          <p:cNvSpPr txBox="1"/>
          <p:nvPr/>
        </p:nvSpPr>
        <p:spPr>
          <a:xfrm>
            <a:off x="2935228" y="1260511"/>
            <a:ext cx="9128718" cy="1785104"/>
          </a:xfrm>
          <a:prstGeom prst="rect">
            <a:avLst/>
          </a:prstGeom>
          <a:noFill/>
        </p:spPr>
        <p:txBody>
          <a:bodyPr wrap="square" rtlCol="0">
            <a:spAutoFit/>
          </a:bodyPr>
          <a:lstStyle/>
          <a:p>
            <a:r>
              <a:rPr lang="en-US" sz="2600" b="1" dirty="0" err="1">
                <a:solidFill>
                  <a:schemeClr val="accent1">
                    <a:lumMod val="75000"/>
                  </a:schemeClr>
                </a:solidFill>
              </a:rPr>
              <a:t>UroBiome</a:t>
            </a:r>
            <a:endParaRPr lang="en-US" sz="2600" b="1" dirty="0">
              <a:solidFill>
                <a:schemeClr val="accent1">
                  <a:lumMod val="75000"/>
                </a:schemeClr>
              </a:solidFill>
            </a:endParaRPr>
          </a:p>
          <a:p>
            <a:pPr marL="800100" lvl="1" indent="-342900">
              <a:buFont typeface="Arial" panose="020B0604020202020204" pitchFamily="34" charset="0"/>
              <a:buChar char="•"/>
            </a:pPr>
            <a:r>
              <a:rPr lang="en-US" sz="2100" dirty="0">
                <a:solidFill>
                  <a:schemeClr val="accent1">
                    <a:lumMod val="75000"/>
                  </a:schemeClr>
                </a:solidFill>
              </a:rPr>
              <a:t>Urinary Stone Disease</a:t>
            </a:r>
          </a:p>
          <a:p>
            <a:pPr marL="800100" lvl="1" indent="-342900">
              <a:buFont typeface="Arial" panose="020B0604020202020204" pitchFamily="34" charset="0"/>
              <a:buChar char="•"/>
            </a:pPr>
            <a:r>
              <a:rPr lang="en-US" sz="2100" dirty="0">
                <a:solidFill>
                  <a:schemeClr val="accent1">
                    <a:lumMod val="75000"/>
                  </a:schemeClr>
                </a:solidFill>
              </a:rPr>
              <a:t>Urologic Chronic Pelvic Pain Syndrome</a:t>
            </a:r>
          </a:p>
          <a:p>
            <a:pPr marL="800100" lvl="1" indent="-342900">
              <a:buFont typeface="Arial" panose="020B0604020202020204" pitchFamily="34" charset="0"/>
              <a:buChar char="•"/>
            </a:pPr>
            <a:r>
              <a:rPr lang="en-US" sz="2100" dirty="0">
                <a:solidFill>
                  <a:schemeClr val="accent1">
                    <a:lumMod val="75000"/>
                  </a:schemeClr>
                </a:solidFill>
              </a:rPr>
              <a:t>Broad Bladder/Prostate/Lower Urinary Tract Dysfunction</a:t>
            </a:r>
          </a:p>
          <a:p>
            <a:pPr marL="800100" lvl="1" indent="-342900">
              <a:buFont typeface="Arial" panose="020B0604020202020204" pitchFamily="34" charset="0"/>
              <a:buChar char="•"/>
            </a:pPr>
            <a:r>
              <a:rPr lang="en-US" sz="2100" dirty="0">
                <a:solidFill>
                  <a:schemeClr val="accent1">
                    <a:lumMod val="75000"/>
                  </a:schemeClr>
                </a:solidFill>
              </a:rPr>
              <a:t>Broad Urologic Infections and Inflammation (e.g., UTIs, CAUTIs, AB)</a:t>
            </a:r>
          </a:p>
        </p:txBody>
      </p:sp>
      <p:sp>
        <p:nvSpPr>
          <p:cNvPr id="6" name="TextBox 5">
            <a:extLst>
              <a:ext uri="{FF2B5EF4-FFF2-40B4-BE49-F238E27FC236}">
                <a16:creationId xmlns:a16="http://schemas.microsoft.com/office/drawing/2014/main" id="{3759DDFF-3E9D-E534-5F46-BF4106DDE51A}"/>
              </a:ext>
            </a:extLst>
          </p:cNvPr>
          <p:cNvSpPr txBox="1"/>
          <p:nvPr/>
        </p:nvSpPr>
        <p:spPr>
          <a:xfrm>
            <a:off x="2935229" y="2939499"/>
            <a:ext cx="9256772" cy="2185214"/>
          </a:xfrm>
          <a:prstGeom prst="rect">
            <a:avLst/>
          </a:prstGeom>
          <a:noFill/>
        </p:spPr>
        <p:txBody>
          <a:bodyPr wrap="square" rtlCol="0">
            <a:spAutoFit/>
          </a:bodyPr>
          <a:lstStyle/>
          <a:p>
            <a:r>
              <a:rPr lang="en-US" sz="2600" b="1" dirty="0" err="1">
                <a:solidFill>
                  <a:schemeClr val="accent1">
                    <a:lumMod val="75000"/>
                  </a:schemeClr>
                </a:solidFill>
              </a:rPr>
              <a:t>UroAging</a:t>
            </a:r>
            <a:endParaRPr lang="en-US" sz="2600" b="1" dirty="0">
              <a:solidFill>
                <a:schemeClr val="accent1">
                  <a:lumMod val="75000"/>
                </a:schemeClr>
              </a:solidFill>
            </a:endParaRPr>
          </a:p>
          <a:p>
            <a:pPr marL="800100" lvl="1" indent="-342900">
              <a:buFont typeface="Arial" panose="020B0604020202020204" pitchFamily="34" charset="0"/>
              <a:buChar char="•"/>
            </a:pPr>
            <a:r>
              <a:rPr lang="en-US" sz="2100" dirty="0">
                <a:solidFill>
                  <a:schemeClr val="accent1">
                    <a:lumMod val="75000"/>
                  </a:schemeClr>
                </a:solidFill>
              </a:rPr>
              <a:t>Progressive Urologic Conditions (e.g., BPH/LUTS, UI, OAB, UAB)</a:t>
            </a:r>
          </a:p>
          <a:p>
            <a:pPr marL="800100" lvl="1" indent="-342900">
              <a:buFont typeface="Arial" panose="020B0604020202020204" pitchFamily="34" charset="0"/>
              <a:buChar char="•"/>
            </a:pPr>
            <a:r>
              <a:rPr lang="en-US" sz="2100" dirty="0">
                <a:solidFill>
                  <a:schemeClr val="accent1">
                    <a:lumMod val="75000"/>
                  </a:schemeClr>
                </a:solidFill>
              </a:rPr>
              <a:t>Sexual Health (Non-Reproductive) (e.g., ED, </a:t>
            </a:r>
            <a:r>
              <a:rPr lang="en-US" sz="2100" dirty="0" err="1">
                <a:solidFill>
                  <a:schemeClr val="accent1">
                    <a:lumMod val="75000"/>
                  </a:schemeClr>
                </a:solidFill>
              </a:rPr>
              <a:t>Peyronie`s</a:t>
            </a:r>
            <a:r>
              <a:rPr lang="en-US" sz="2100" dirty="0">
                <a:solidFill>
                  <a:schemeClr val="accent1">
                    <a:lumMod val="75000"/>
                  </a:schemeClr>
                </a:solidFill>
              </a:rPr>
              <a:t> Disease)</a:t>
            </a:r>
          </a:p>
          <a:p>
            <a:pPr marL="800100" lvl="1" indent="-342900">
              <a:buFont typeface="Arial" panose="020B0604020202020204" pitchFamily="34" charset="0"/>
              <a:buChar char="•"/>
            </a:pPr>
            <a:r>
              <a:rPr lang="en-US" sz="2100" dirty="0">
                <a:solidFill>
                  <a:schemeClr val="accent1">
                    <a:lumMod val="75000"/>
                  </a:schemeClr>
                </a:solidFill>
              </a:rPr>
              <a:t>Urologic Complications of Obesity and Kidney Disease</a:t>
            </a:r>
          </a:p>
          <a:p>
            <a:pPr marL="800100" lvl="1" indent="-342900">
              <a:buFont typeface="Arial" panose="020B0604020202020204" pitchFamily="34" charset="0"/>
              <a:buChar char="•"/>
            </a:pPr>
            <a:r>
              <a:rPr lang="en-US" sz="2100" dirty="0">
                <a:solidFill>
                  <a:schemeClr val="accent1">
                    <a:lumMod val="75000"/>
                  </a:schemeClr>
                </a:solidFill>
              </a:rPr>
              <a:t>Genitourinary Syndrome of Menopause (GSM)</a:t>
            </a:r>
          </a:p>
          <a:p>
            <a:pPr marL="800100" lvl="1" indent="-342900">
              <a:buFont typeface="Arial" panose="020B0604020202020204" pitchFamily="34" charset="0"/>
              <a:buChar char="•"/>
            </a:pPr>
            <a:r>
              <a:rPr lang="en-US" sz="2100" dirty="0">
                <a:solidFill>
                  <a:schemeClr val="accent1">
                    <a:lumMod val="75000"/>
                  </a:schemeClr>
                </a:solidFill>
              </a:rPr>
              <a:t>Translational Research Related to Pediatric Urologic Health</a:t>
            </a:r>
          </a:p>
        </p:txBody>
      </p:sp>
      <p:sp>
        <p:nvSpPr>
          <p:cNvPr id="7" name="TextBox 6">
            <a:extLst>
              <a:ext uri="{FF2B5EF4-FFF2-40B4-BE49-F238E27FC236}">
                <a16:creationId xmlns:a16="http://schemas.microsoft.com/office/drawing/2014/main" id="{391039FB-BBB8-1CFF-C251-22E7E129DE4A}"/>
              </a:ext>
            </a:extLst>
          </p:cNvPr>
          <p:cNvSpPr txBox="1"/>
          <p:nvPr/>
        </p:nvSpPr>
        <p:spPr>
          <a:xfrm>
            <a:off x="2935229" y="5018597"/>
            <a:ext cx="9256772" cy="1846659"/>
          </a:xfrm>
          <a:prstGeom prst="rect">
            <a:avLst/>
          </a:prstGeom>
          <a:noFill/>
        </p:spPr>
        <p:txBody>
          <a:bodyPr wrap="square" rtlCol="0">
            <a:spAutoFit/>
          </a:bodyPr>
          <a:lstStyle/>
          <a:p>
            <a:r>
              <a:rPr lang="en-US" sz="2600" b="1" dirty="0">
                <a:solidFill>
                  <a:schemeClr val="accent1">
                    <a:lumMod val="75000"/>
                  </a:schemeClr>
                </a:solidFill>
              </a:rPr>
              <a:t>UroVoiding</a:t>
            </a:r>
          </a:p>
          <a:p>
            <a:pPr marL="800100" lvl="1" indent="-342900">
              <a:buFont typeface="Arial" panose="020B0604020202020204" pitchFamily="34" charset="0"/>
              <a:buChar char="•"/>
            </a:pPr>
            <a:r>
              <a:rPr lang="en-US" sz="2100" dirty="0">
                <a:solidFill>
                  <a:schemeClr val="accent1">
                    <a:lumMod val="75000"/>
                  </a:schemeClr>
                </a:solidFill>
              </a:rPr>
              <a:t>Broad Prostate/Lower Urinary Tract Dysfunction (e.g., BPH/LUTS, UI)</a:t>
            </a:r>
          </a:p>
          <a:p>
            <a:pPr marL="800100" lvl="1" indent="-342900">
              <a:buFont typeface="Arial" panose="020B0604020202020204" pitchFamily="34" charset="0"/>
              <a:buChar char="•"/>
            </a:pPr>
            <a:r>
              <a:rPr lang="en-US" sz="2100" dirty="0">
                <a:solidFill>
                  <a:schemeClr val="accent1">
                    <a:lumMod val="75000"/>
                  </a:schemeClr>
                </a:solidFill>
              </a:rPr>
              <a:t>Urologic Complications of Injury (e.g., SCI)</a:t>
            </a:r>
          </a:p>
          <a:p>
            <a:pPr marL="800100" lvl="1" indent="-342900">
              <a:buFont typeface="Arial" panose="020B0604020202020204" pitchFamily="34" charset="0"/>
              <a:buChar char="•"/>
            </a:pPr>
            <a:r>
              <a:rPr lang="en-US" sz="2100" dirty="0">
                <a:solidFill>
                  <a:schemeClr val="accent1">
                    <a:lumMod val="75000"/>
                  </a:schemeClr>
                </a:solidFill>
              </a:rPr>
              <a:t>Complications of Congenital Disorders (e.g., Spina Bifida, VUR, Hypospadias)</a:t>
            </a:r>
          </a:p>
          <a:p>
            <a:pPr marL="800100" lvl="1" indent="-342900">
              <a:buFont typeface="Arial" panose="020B0604020202020204" pitchFamily="34" charset="0"/>
              <a:buChar char="•"/>
            </a:pPr>
            <a:r>
              <a:rPr lang="en-US" sz="2100" dirty="0">
                <a:solidFill>
                  <a:schemeClr val="accent1">
                    <a:lumMod val="75000"/>
                  </a:schemeClr>
                </a:solidFill>
              </a:rPr>
              <a:t>Neurogenic Bladder and Under/Over-Active Bladder</a:t>
            </a:r>
          </a:p>
        </p:txBody>
      </p:sp>
      <p:pic>
        <p:nvPicPr>
          <p:cNvPr id="2" name="Picture 1">
            <a:extLst>
              <a:ext uri="{FF2B5EF4-FFF2-40B4-BE49-F238E27FC236}">
                <a16:creationId xmlns:a16="http://schemas.microsoft.com/office/drawing/2014/main" id="{5D61A3DF-CC37-5F0C-5AA2-6218437BCD7A}"/>
              </a:ext>
            </a:extLst>
          </p:cNvPr>
          <p:cNvPicPr>
            <a:picLocks noChangeAspect="1"/>
          </p:cNvPicPr>
          <p:nvPr/>
        </p:nvPicPr>
        <p:blipFill>
          <a:blip r:embed="rId2"/>
          <a:stretch>
            <a:fillRect/>
          </a:stretch>
        </p:blipFill>
        <p:spPr>
          <a:xfrm>
            <a:off x="364851" y="1432288"/>
            <a:ext cx="2374013" cy="1497726"/>
          </a:xfrm>
          <a:prstGeom prst="rect">
            <a:avLst/>
          </a:prstGeom>
        </p:spPr>
      </p:pic>
      <p:pic>
        <p:nvPicPr>
          <p:cNvPr id="5" name="Picture 4">
            <a:extLst>
              <a:ext uri="{FF2B5EF4-FFF2-40B4-BE49-F238E27FC236}">
                <a16:creationId xmlns:a16="http://schemas.microsoft.com/office/drawing/2014/main" id="{199EBBB6-3823-2B2D-60AF-C274043BA62E}"/>
              </a:ext>
            </a:extLst>
          </p:cNvPr>
          <p:cNvPicPr>
            <a:picLocks noChangeAspect="1"/>
          </p:cNvPicPr>
          <p:nvPr/>
        </p:nvPicPr>
        <p:blipFill>
          <a:blip r:embed="rId3"/>
          <a:stretch>
            <a:fillRect/>
          </a:stretch>
        </p:blipFill>
        <p:spPr>
          <a:xfrm>
            <a:off x="496786" y="2948732"/>
            <a:ext cx="1905000" cy="1905000"/>
          </a:xfrm>
          <a:prstGeom prst="rect">
            <a:avLst/>
          </a:prstGeom>
        </p:spPr>
      </p:pic>
      <p:pic>
        <p:nvPicPr>
          <p:cNvPr id="8" name="Picture 7">
            <a:extLst>
              <a:ext uri="{FF2B5EF4-FFF2-40B4-BE49-F238E27FC236}">
                <a16:creationId xmlns:a16="http://schemas.microsoft.com/office/drawing/2014/main" id="{F87C0755-F57B-94DA-CB4F-7C18A16956FF}"/>
              </a:ext>
            </a:extLst>
          </p:cNvPr>
          <p:cNvPicPr>
            <a:picLocks noChangeAspect="1"/>
          </p:cNvPicPr>
          <p:nvPr/>
        </p:nvPicPr>
        <p:blipFill>
          <a:blip r:embed="rId4"/>
          <a:stretch>
            <a:fillRect/>
          </a:stretch>
        </p:blipFill>
        <p:spPr>
          <a:xfrm>
            <a:off x="460373" y="4756392"/>
            <a:ext cx="2073348" cy="1904999"/>
          </a:xfrm>
          <a:prstGeom prst="rect">
            <a:avLst/>
          </a:prstGeom>
        </p:spPr>
      </p:pic>
    </p:spTree>
    <p:extLst>
      <p:ext uri="{BB962C8B-B14F-4D97-AF65-F5344CB8AC3E}">
        <p14:creationId xmlns:p14="http://schemas.microsoft.com/office/powerpoint/2010/main" val="39715917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BC68D9-D2C1-0B71-C150-2A99082508C1}"/>
            </a:ext>
          </a:extLst>
        </p:cNvPr>
        <p:cNvGrpSpPr/>
        <p:nvPr/>
      </p:nvGrpSpPr>
      <p:grpSpPr>
        <a:xfrm>
          <a:off x="0" y="0"/>
          <a:ext cx="0" cy="0"/>
          <a:chOff x="0" y="0"/>
          <a:chExt cx="0" cy="0"/>
        </a:xfrm>
      </p:grpSpPr>
      <p:sp>
        <p:nvSpPr>
          <p:cNvPr id="17" name="Rectangle 16">
            <a:extLst>
              <a:ext uri="{FF2B5EF4-FFF2-40B4-BE49-F238E27FC236}">
                <a16:creationId xmlns:a16="http://schemas.microsoft.com/office/drawing/2014/main" id="{9A8F5403-2F7B-BEEC-A162-E4C868FA42AB}"/>
              </a:ext>
            </a:extLst>
          </p:cNvPr>
          <p:cNvSpPr/>
          <p:nvPr/>
        </p:nvSpPr>
        <p:spPr>
          <a:xfrm>
            <a:off x="6314173" y="5389486"/>
            <a:ext cx="5746282" cy="14488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E07E476E-E934-B0AE-8EE4-ED09AFC6E5F3}"/>
              </a:ext>
            </a:extLst>
          </p:cNvPr>
          <p:cNvSpPr txBox="1"/>
          <p:nvPr/>
        </p:nvSpPr>
        <p:spPr>
          <a:xfrm>
            <a:off x="2935228" y="1260511"/>
            <a:ext cx="9128718" cy="1785104"/>
          </a:xfrm>
          <a:prstGeom prst="rect">
            <a:avLst/>
          </a:prstGeom>
          <a:noFill/>
        </p:spPr>
        <p:txBody>
          <a:bodyPr wrap="square" rtlCol="0">
            <a:spAutoFit/>
          </a:bodyPr>
          <a:lstStyle/>
          <a:p>
            <a:r>
              <a:rPr lang="en-US" sz="2600" b="1" dirty="0" err="1">
                <a:solidFill>
                  <a:schemeClr val="accent1">
                    <a:lumMod val="75000"/>
                  </a:schemeClr>
                </a:solidFill>
              </a:rPr>
              <a:t>UroBiome</a:t>
            </a:r>
            <a:endParaRPr lang="en-US" sz="2600" b="1" dirty="0">
              <a:solidFill>
                <a:schemeClr val="accent1">
                  <a:lumMod val="75000"/>
                </a:schemeClr>
              </a:solidFill>
            </a:endParaRPr>
          </a:p>
          <a:p>
            <a:pPr marL="800100" lvl="1" indent="-342900">
              <a:buFont typeface="Arial" panose="020B0604020202020204" pitchFamily="34" charset="0"/>
              <a:buChar char="•"/>
            </a:pPr>
            <a:r>
              <a:rPr lang="en-US" sz="2100" dirty="0">
                <a:solidFill>
                  <a:schemeClr val="accent1">
                    <a:lumMod val="75000"/>
                  </a:schemeClr>
                </a:solidFill>
              </a:rPr>
              <a:t>Urinary Stone Disease</a:t>
            </a:r>
          </a:p>
          <a:p>
            <a:pPr marL="800100" lvl="1" indent="-342900">
              <a:buFont typeface="Arial" panose="020B0604020202020204" pitchFamily="34" charset="0"/>
              <a:buChar char="•"/>
            </a:pPr>
            <a:r>
              <a:rPr lang="en-US" sz="2100" dirty="0">
                <a:solidFill>
                  <a:schemeClr val="accent1">
                    <a:lumMod val="75000"/>
                  </a:schemeClr>
                </a:solidFill>
              </a:rPr>
              <a:t>Urologic Chronic Pelvic Pain Syndrome</a:t>
            </a:r>
          </a:p>
          <a:p>
            <a:pPr marL="800100" lvl="1" indent="-342900">
              <a:buFont typeface="Arial" panose="020B0604020202020204" pitchFamily="34" charset="0"/>
              <a:buChar char="•"/>
            </a:pPr>
            <a:r>
              <a:rPr lang="en-US" sz="2100" dirty="0">
                <a:solidFill>
                  <a:schemeClr val="accent1">
                    <a:lumMod val="75000"/>
                  </a:schemeClr>
                </a:solidFill>
              </a:rPr>
              <a:t>Broad Bladder/Prostate/Lower Urinary Tract Dysfunction</a:t>
            </a:r>
          </a:p>
          <a:p>
            <a:pPr marL="800100" lvl="1" indent="-342900">
              <a:buFont typeface="Arial" panose="020B0604020202020204" pitchFamily="34" charset="0"/>
              <a:buChar char="•"/>
            </a:pPr>
            <a:r>
              <a:rPr lang="en-US" sz="2100" dirty="0">
                <a:solidFill>
                  <a:schemeClr val="accent1">
                    <a:lumMod val="75000"/>
                  </a:schemeClr>
                </a:solidFill>
              </a:rPr>
              <a:t>Broad Urologic Infections and Inflammation (e.g., UTIs, CAUTIs, AB)</a:t>
            </a:r>
          </a:p>
        </p:txBody>
      </p:sp>
      <p:sp>
        <p:nvSpPr>
          <p:cNvPr id="6" name="TextBox 5">
            <a:extLst>
              <a:ext uri="{FF2B5EF4-FFF2-40B4-BE49-F238E27FC236}">
                <a16:creationId xmlns:a16="http://schemas.microsoft.com/office/drawing/2014/main" id="{39C1DCAB-EA0D-9A6E-940F-1BE266648FB0}"/>
              </a:ext>
            </a:extLst>
          </p:cNvPr>
          <p:cNvSpPr txBox="1"/>
          <p:nvPr/>
        </p:nvSpPr>
        <p:spPr>
          <a:xfrm>
            <a:off x="2935229" y="2939499"/>
            <a:ext cx="9256772" cy="2185214"/>
          </a:xfrm>
          <a:prstGeom prst="rect">
            <a:avLst/>
          </a:prstGeom>
          <a:noFill/>
        </p:spPr>
        <p:txBody>
          <a:bodyPr wrap="square" rtlCol="0">
            <a:spAutoFit/>
          </a:bodyPr>
          <a:lstStyle/>
          <a:p>
            <a:r>
              <a:rPr lang="en-US" sz="2600" b="1" dirty="0" err="1">
                <a:solidFill>
                  <a:schemeClr val="accent1">
                    <a:lumMod val="75000"/>
                  </a:schemeClr>
                </a:solidFill>
              </a:rPr>
              <a:t>UroAging</a:t>
            </a:r>
            <a:endParaRPr lang="en-US" sz="2600" b="1" dirty="0">
              <a:solidFill>
                <a:schemeClr val="accent1">
                  <a:lumMod val="75000"/>
                </a:schemeClr>
              </a:solidFill>
            </a:endParaRPr>
          </a:p>
          <a:p>
            <a:pPr marL="800100" lvl="1" indent="-342900">
              <a:buFont typeface="Arial" panose="020B0604020202020204" pitchFamily="34" charset="0"/>
              <a:buChar char="•"/>
            </a:pPr>
            <a:r>
              <a:rPr lang="en-US" sz="2100" dirty="0">
                <a:solidFill>
                  <a:schemeClr val="accent1">
                    <a:lumMod val="75000"/>
                  </a:schemeClr>
                </a:solidFill>
              </a:rPr>
              <a:t>Progressive Urologic Conditions (e.g., BPH/LUTS, UI, OAB, UAB)</a:t>
            </a:r>
          </a:p>
          <a:p>
            <a:pPr marL="800100" lvl="1" indent="-342900">
              <a:buFont typeface="Arial" panose="020B0604020202020204" pitchFamily="34" charset="0"/>
              <a:buChar char="•"/>
            </a:pPr>
            <a:r>
              <a:rPr lang="en-US" sz="2100" dirty="0">
                <a:solidFill>
                  <a:schemeClr val="accent1">
                    <a:lumMod val="75000"/>
                  </a:schemeClr>
                </a:solidFill>
              </a:rPr>
              <a:t>Sexual Health (non-reproductive) (e.g., ED, </a:t>
            </a:r>
            <a:r>
              <a:rPr lang="en-US" sz="2100" dirty="0" err="1">
                <a:solidFill>
                  <a:schemeClr val="accent1">
                    <a:lumMod val="75000"/>
                  </a:schemeClr>
                </a:solidFill>
              </a:rPr>
              <a:t>Peyronie`s</a:t>
            </a:r>
            <a:r>
              <a:rPr lang="en-US" sz="2100" dirty="0">
                <a:solidFill>
                  <a:schemeClr val="accent1">
                    <a:lumMod val="75000"/>
                  </a:schemeClr>
                </a:solidFill>
              </a:rPr>
              <a:t> Disease)</a:t>
            </a:r>
          </a:p>
          <a:p>
            <a:pPr marL="800100" lvl="1" indent="-342900">
              <a:buFont typeface="Arial" panose="020B0604020202020204" pitchFamily="34" charset="0"/>
              <a:buChar char="•"/>
            </a:pPr>
            <a:r>
              <a:rPr lang="en-US" sz="2100" dirty="0">
                <a:solidFill>
                  <a:schemeClr val="accent1">
                    <a:lumMod val="75000"/>
                  </a:schemeClr>
                </a:solidFill>
              </a:rPr>
              <a:t>Urologic Complications of Obesity and Kidney Disease</a:t>
            </a:r>
          </a:p>
          <a:p>
            <a:pPr marL="800100" lvl="1" indent="-342900">
              <a:buFont typeface="Arial" panose="020B0604020202020204" pitchFamily="34" charset="0"/>
              <a:buChar char="•"/>
            </a:pPr>
            <a:r>
              <a:rPr lang="en-US" sz="2100" dirty="0">
                <a:solidFill>
                  <a:schemeClr val="accent1">
                    <a:lumMod val="75000"/>
                  </a:schemeClr>
                </a:solidFill>
              </a:rPr>
              <a:t>Genitourinary Syndrome of Menopause (GSM)</a:t>
            </a:r>
          </a:p>
          <a:p>
            <a:pPr marL="800100" lvl="1" indent="-342900">
              <a:buFont typeface="Arial" panose="020B0604020202020204" pitchFamily="34" charset="0"/>
              <a:buChar char="•"/>
            </a:pPr>
            <a:r>
              <a:rPr lang="en-US" sz="2100" dirty="0">
                <a:solidFill>
                  <a:schemeClr val="accent1">
                    <a:lumMod val="75000"/>
                  </a:schemeClr>
                </a:solidFill>
              </a:rPr>
              <a:t>Translational Research Related to Pediatric Urologic Health</a:t>
            </a:r>
          </a:p>
        </p:txBody>
      </p:sp>
      <p:sp>
        <p:nvSpPr>
          <p:cNvPr id="7" name="TextBox 6">
            <a:extLst>
              <a:ext uri="{FF2B5EF4-FFF2-40B4-BE49-F238E27FC236}">
                <a16:creationId xmlns:a16="http://schemas.microsoft.com/office/drawing/2014/main" id="{771824BE-DF75-EDA2-AD93-B034D9CB4335}"/>
              </a:ext>
            </a:extLst>
          </p:cNvPr>
          <p:cNvSpPr txBox="1"/>
          <p:nvPr/>
        </p:nvSpPr>
        <p:spPr>
          <a:xfrm>
            <a:off x="2935229" y="5018597"/>
            <a:ext cx="9256772" cy="1846659"/>
          </a:xfrm>
          <a:prstGeom prst="rect">
            <a:avLst/>
          </a:prstGeom>
          <a:noFill/>
        </p:spPr>
        <p:txBody>
          <a:bodyPr wrap="square" rtlCol="0">
            <a:spAutoFit/>
          </a:bodyPr>
          <a:lstStyle/>
          <a:p>
            <a:r>
              <a:rPr lang="en-US" sz="2600" b="1" dirty="0">
                <a:solidFill>
                  <a:schemeClr val="accent1">
                    <a:lumMod val="75000"/>
                  </a:schemeClr>
                </a:solidFill>
              </a:rPr>
              <a:t>UroVoiding</a:t>
            </a:r>
          </a:p>
          <a:p>
            <a:pPr marL="800100" lvl="1" indent="-342900">
              <a:buFont typeface="Arial" panose="020B0604020202020204" pitchFamily="34" charset="0"/>
              <a:buChar char="•"/>
            </a:pPr>
            <a:r>
              <a:rPr lang="en-US" sz="2100" dirty="0">
                <a:solidFill>
                  <a:schemeClr val="accent1">
                    <a:lumMod val="75000"/>
                  </a:schemeClr>
                </a:solidFill>
              </a:rPr>
              <a:t>Broad Prostate/Lower Urinary Tract Dysfunction (e.g., BPH/LUTS, UI)</a:t>
            </a:r>
          </a:p>
          <a:p>
            <a:pPr marL="800100" lvl="1" indent="-342900">
              <a:buFont typeface="Arial" panose="020B0604020202020204" pitchFamily="34" charset="0"/>
              <a:buChar char="•"/>
            </a:pPr>
            <a:r>
              <a:rPr lang="en-US" sz="2100" dirty="0">
                <a:solidFill>
                  <a:schemeClr val="accent1">
                    <a:lumMod val="75000"/>
                  </a:schemeClr>
                </a:solidFill>
              </a:rPr>
              <a:t>Urologic Complications of Injury (e.g., SCI)</a:t>
            </a:r>
          </a:p>
          <a:p>
            <a:pPr marL="800100" lvl="1" indent="-342900">
              <a:buFont typeface="Arial" panose="020B0604020202020204" pitchFamily="34" charset="0"/>
              <a:buChar char="•"/>
            </a:pPr>
            <a:r>
              <a:rPr lang="en-US" sz="2100" dirty="0">
                <a:solidFill>
                  <a:schemeClr val="accent1">
                    <a:lumMod val="75000"/>
                  </a:schemeClr>
                </a:solidFill>
              </a:rPr>
              <a:t>Complications of Congenital Disorders (e.g., Spina Bifida, VUR, Hypospadias)</a:t>
            </a:r>
          </a:p>
          <a:p>
            <a:pPr marL="800100" lvl="1" indent="-342900">
              <a:buFont typeface="Arial" panose="020B0604020202020204" pitchFamily="34" charset="0"/>
              <a:buChar char="•"/>
            </a:pPr>
            <a:r>
              <a:rPr lang="en-US" sz="2100" dirty="0">
                <a:solidFill>
                  <a:schemeClr val="accent1">
                    <a:lumMod val="75000"/>
                  </a:schemeClr>
                </a:solidFill>
              </a:rPr>
              <a:t>Neurogenic Bladder and Under/Over-Active Bladder</a:t>
            </a:r>
          </a:p>
        </p:txBody>
      </p:sp>
      <p:pic>
        <p:nvPicPr>
          <p:cNvPr id="2" name="Picture 1">
            <a:extLst>
              <a:ext uri="{FF2B5EF4-FFF2-40B4-BE49-F238E27FC236}">
                <a16:creationId xmlns:a16="http://schemas.microsoft.com/office/drawing/2014/main" id="{1910A1E2-B21E-D7A6-B9B7-9EB8C210C67C}"/>
              </a:ext>
            </a:extLst>
          </p:cNvPr>
          <p:cNvPicPr>
            <a:picLocks noChangeAspect="1"/>
          </p:cNvPicPr>
          <p:nvPr/>
        </p:nvPicPr>
        <p:blipFill>
          <a:blip r:embed="rId2"/>
          <a:stretch>
            <a:fillRect/>
          </a:stretch>
        </p:blipFill>
        <p:spPr>
          <a:xfrm>
            <a:off x="364851" y="1432288"/>
            <a:ext cx="2374013" cy="1497726"/>
          </a:xfrm>
          <a:prstGeom prst="rect">
            <a:avLst/>
          </a:prstGeom>
        </p:spPr>
      </p:pic>
      <p:pic>
        <p:nvPicPr>
          <p:cNvPr id="5" name="Picture 4">
            <a:extLst>
              <a:ext uri="{FF2B5EF4-FFF2-40B4-BE49-F238E27FC236}">
                <a16:creationId xmlns:a16="http://schemas.microsoft.com/office/drawing/2014/main" id="{1AF1BFF1-747D-C216-BEEC-434B0156FEC9}"/>
              </a:ext>
            </a:extLst>
          </p:cNvPr>
          <p:cNvPicPr>
            <a:picLocks noChangeAspect="1"/>
          </p:cNvPicPr>
          <p:nvPr/>
        </p:nvPicPr>
        <p:blipFill>
          <a:blip r:embed="rId3"/>
          <a:stretch>
            <a:fillRect/>
          </a:stretch>
        </p:blipFill>
        <p:spPr>
          <a:xfrm>
            <a:off x="496786" y="2948732"/>
            <a:ext cx="1905000" cy="1905000"/>
          </a:xfrm>
          <a:prstGeom prst="rect">
            <a:avLst/>
          </a:prstGeom>
        </p:spPr>
      </p:pic>
      <p:pic>
        <p:nvPicPr>
          <p:cNvPr id="8" name="Picture 7">
            <a:extLst>
              <a:ext uri="{FF2B5EF4-FFF2-40B4-BE49-F238E27FC236}">
                <a16:creationId xmlns:a16="http://schemas.microsoft.com/office/drawing/2014/main" id="{27A084AE-171B-54E8-846D-C64952F4E1E0}"/>
              </a:ext>
            </a:extLst>
          </p:cNvPr>
          <p:cNvPicPr>
            <a:picLocks noChangeAspect="1"/>
          </p:cNvPicPr>
          <p:nvPr/>
        </p:nvPicPr>
        <p:blipFill>
          <a:blip r:embed="rId4"/>
          <a:stretch>
            <a:fillRect/>
          </a:stretch>
        </p:blipFill>
        <p:spPr>
          <a:xfrm>
            <a:off x="460373" y="4756392"/>
            <a:ext cx="2073348" cy="1904999"/>
          </a:xfrm>
          <a:prstGeom prst="rect">
            <a:avLst/>
          </a:prstGeom>
        </p:spPr>
      </p:pic>
      <p:sp>
        <p:nvSpPr>
          <p:cNvPr id="3" name="Arrow: Curved Right 2">
            <a:extLst>
              <a:ext uri="{FF2B5EF4-FFF2-40B4-BE49-F238E27FC236}">
                <a16:creationId xmlns:a16="http://schemas.microsoft.com/office/drawing/2014/main" id="{1D215FCF-67D3-220D-A7C2-03CF27EB27CF}"/>
              </a:ext>
            </a:extLst>
          </p:cNvPr>
          <p:cNvSpPr/>
          <p:nvPr/>
        </p:nvSpPr>
        <p:spPr>
          <a:xfrm rot="21394367" flipH="1">
            <a:off x="4713381" y="1300993"/>
            <a:ext cx="1156251" cy="4103171"/>
          </a:xfrm>
          <a:prstGeom prst="curved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 name="Arrow: Curved Right 3">
            <a:extLst>
              <a:ext uri="{FF2B5EF4-FFF2-40B4-BE49-F238E27FC236}">
                <a16:creationId xmlns:a16="http://schemas.microsoft.com/office/drawing/2014/main" id="{B01F4282-B7F6-B651-B647-EC6DE4A9790A}"/>
              </a:ext>
            </a:extLst>
          </p:cNvPr>
          <p:cNvSpPr/>
          <p:nvPr/>
        </p:nvSpPr>
        <p:spPr>
          <a:xfrm rot="10800000" flipH="1">
            <a:off x="1799504" y="1311783"/>
            <a:ext cx="1156251" cy="4103171"/>
          </a:xfrm>
          <a:prstGeom prst="curved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 name="Arrow: Curved Right 8">
            <a:extLst>
              <a:ext uri="{FF2B5EF4-FFF2-40B4-BE49-F238E27FC236}">
                <a16:creationId xmlns:a16="http://schemas.microsoft.com/office/drawing/2014/main" id="{BB5AC126-8B08-7E7B-A835-46F744134690}"/>
              </a:ext>
            </a:extLst>
          </p:cNvPr>
          <p:cNvSpPr/>
          <p:nvPr/>
        </p:nvSpPr>
        <p:spPr>
          <a:xfrm rot="20760888" flipH="1">
            <a:off x="4759544" y="1179635"/>
            <a:ext cx="1191572" cy="2191306"/>
          </a:xfrm>
          <a:prstGeom prst="curved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 name="Arrow: Curved Right 9">
            <a:extLst>
              <a:ext uri="{FF2B5EF4-FFF2-40B4-BE49-F238E27FC236}">
                <a16:creationId xmlns:a16="http://schemas.microsoft.com/office/drawing/2014/main" id="{61764136-1A5D-255E-B6BA-37B63E11CCD2}"/>
              </a:ext>
            </a:extLst>
          </p:cNvPr>
          <p:cNvSpPr/>
          <p:nvPr/>
        </p:nvSpPr>
        <p:spPr>
          <a:xfrm rot="10556612" flipH="1">
            <a:off x="1200272" y="2927068"/>
            <a:ext cx="1687304" cy="2590858"/>
          </a:xfrm>
          <a:prstGeom prst="curvedRightArrow">
            <a:avLst>
              <a:gd name="adj1" fmla="val 21730"/>
              <a:gd name="adj2" fmla="val 47452"/>
              <a:gd name="adj3" fmla="val 25000"/>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 name="Arrow: Right 10">
            <a:extLst>
              <a:ext uri="{FF2B5EF4-FFF2-40B4-BE49-F238E27FC236}">
                <a16:creationId xmlns:a16="http://schemas.microsoft.com/office/drawing/2014/main" id="{CC2C6ADC-E858-3963-7195-C211317BDBE3}"/>
              </a:ext>
            </a:extLst>
          </p:cNvPr>
          <p:cNvSpPr/>
          <p:nvPr/>
        </p:nvSpPr>
        <p:spPr>
          <a:xfrm rot="16200000">
            <a:off x="3121798" y="1994936"/>
            <a:ext cx="1308153" cy="754554"/>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Arrow: Right 11">
            <a:extLst>
              <a:ext uri="{FF2B5EF4-FFF2-40B4-BE49-F238E27FC236}">
                <a16:creationId xmlns:a16="http://schemas.microsoft.com/office/drawing/2014/main" id="{3E78E808-68B5-F9F7-3128-3642EA4ABECA}"/>
              </a:ext>
            </a:extLst>
          </p:cNvPr>
          <p:cNvSpPr/>
          <p:nvPr/>
        </p:nvSpPr>
        <p:spPr>
          <a:xfrm rot="5400000">
            <a:off x="2989548" y="3864232"/>
            <a:ext cx="1554181" cy="754554"/>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itle 1">
            <a:extLst>
              <a:ext uri="{FF2B5EF4-FFF2-40B4-BE49-F238E27FC236}">
                <a16:creationId xmlns:a16="http://schemas.microsoft.com/office/drawing/2014/main" id="{C6C35F4E-EC33-D375-B513-4F64BF46258F}"/>
              </a:ext>
            </a:extLst>
          </p:cNvPr>
          <p:cNvSpPr>
            <a:spLocks noGrp="1"/>
          </p:cNvSpPr>
          <p:nvPr>
            <p:ph type="title"/>
          </p:nvPr>
        </p:nvSpPr>
        <p:spPr>
          <a:xfrm>
            <a:off x="266246" y="71546"/>
            <a:ext cx="11872867" cy="709177"/>
          </a:xfrm>
        </p:spPr>
        <p:txBody>
          <a:bodyPr>
            <a:normAutofit fontScale="90000"/>
          </a:bodyPr>
          <a:lstStyle/>
          <a:p>
            <a:r>
              <a:rPr lang="en-US" sz="4400" dirty="0">
                <a:solidFill>
                  <a:schemeClr val="bg1"/>
                </a:solidFill>
                <a:latin typeface="Calibri" panose="020F0502020204030204" pitchFamily="34" charset="0"/>
                <a:cs typeface="Calibri" panose="020F0502020204030204" pitchFamily="34" charset="0"/>
              </a:rPr>
              <a:t>NIDDK Uro-Biome/Aging/Voiding Mission Areas Include </a:t>
            </a:r>
            <a:br>
              <a:rPr lang="en-US" sz="4400" dirty="0">
                <a:solidFill>
                  <a:schemeClr val="bg1"/>
                </a:solidFill>
                <a:latin typeface="Calibri" panose="020F0502020204030204" pitchFamily="34" charset="0"/>
                <a:cs typeface="Calibri" panose="020F0502020204030204" pitchFamily="34" charset="0"/>
              </a:rPr>
            </a:br>
            <a:r>
              <a:rPr lang="en-US" sz="3600" dirty="0">
                <a:solidFill>
                  <a:schemeClr val="bg1"/>
                </a:solidFill>
                <a:latin typeface="Calibri" panose="020F0502020204030204" pitchFamily="34" charset="0"/>
                <a:cs typeface="Calibri" panose="020F0502020204030204" pitchFamily="34" charset="0"/>
              </a:rPr>
              <a:t>(but not limited to)</a:t>
            </a:r>
            <a:r>
              <a:rPr lang="en-US" sz="4400" dirty="0">
                <a:solidFill>
                  <a:schemeClr val="bg1"/>
                </a:solidFill>
                <a:latin typeface="Calibri" panose="020F0502020204030204" pitchFamily="34" charset="0"/>
                <a:cs typeface="Calibri" panose="020F0502020204030204" pitchFamily="34" charset="0"/>
              </a:rPr>
              <a:t>:</a:t>
            </a:r>
            <a:br>
              <a:rPr lang="en-US" sz="4400" dirty="0">
                <a:solidFill>
                  <a:schemeClr val="bg1"/>
                </a:solidFill>
                <a:latin typeface="Calibri" panose="020F0502020204030204" pitchFamily="34" charset="0"/>
                <a:cs typeface="Calibri" panose="020F0502020204030204" pitchFamily="34" charset="0"/>
              </a:rPr>
            </a:br>
            <a:r>
              <a:rPr lang="en-US" sz="4400" dirty="0">
                <a:solidFill>
                  <a:schemeClr val="bg1"/>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190205280"/>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Right Lower Logo Onl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 id="{9038A451-AD36-44C2-9FED-E6A971936E51}" vid="{411CD615-2F54-4525-98CB-FD519F355860}"/>
    </a:ext>
  </a:extLst>
</a:theme>
</file>

<file path=ppt/theme/theme3.xml><?xml version="1.0" encoding="utf-8"?>
<a:theme xmlns:a="http://schemas.openxmlformats.org/drawingml/2006/main" name="1_Right Lower Logo Onl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Right Lower Logo Onl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Right Lower Logo Onl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 id="{9038A451-AD36-44C2-9FED-E6A971936E51}" vid="{411CD615-2F54-4525-98CB-FD519F355860}"/>
    </a:ext>
  </a:extLst>
</a:theme>
</file>

<file path=ppt/theme/theme6.xml><?xml version="1.0" encoding="utf-8"?>
<a:theme xmlns:a="http://schemas.openxmlformats.org/drawingml/2006/main" name="4_Right Lower Logo Onl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14b77578-9773-42d5-8507-251ca2dc2b06}" enabled="0" method="" siteId="{14b77578-9773-42d5-8507-251ca2dc2b06}" removed="1"/>
</clbl:labelList>
</file>

<file path=docProps/app.xml><?xml version="1.0" encoding="utf-8"?>
<Properties xmlns="http://schemas.openxmlformats.org/officeDocument/2006/extended-properties" xmlns:vt="http://schemas.openxmlformats.org/officeDocument/2006/docPropsVTypes">
  <Template/>
  <TotalTime>22613</TotalTime>
  <Words>2632</Words>
  <Application>Microsoft Office PowerPoint</Application>
  <PresentationFormat>Widescreen</PresentationFormat>
  <Paragraphs>299</Paragraphs>
  <Slides>23</Slides>
  <Notes>8</Notes>
  <HiddenSlides>0</HiddenSlides>
  <MMClips>0</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23</vt:i4>
      </vt:variant>
    </vt:vector>
  </HeadingPairs>
  <TitlesOfParts>
    <vt:vector size="36" baseType="lpstr">
      <vt:lpstr>Arial</vt:lpstr>
      <vt:lpstr>Bodoni MT</vt:lpstr>
      <vt:lpstr>Calibri</vt:lpstr>
      <vt:lpstr>Calibri Light</vt:lpstr>
      <vt:lpstr>Congenial</vt:lpstr>
      <vt:lpstr>Tahoma</vt:lpstr>
      <vt:lpstr>Wingdings</vt:lpstr>
      <vt:lpstr>Custom Design</vt:lpstr>
      <vt:lpstr>Right Lower Logo Only</vt:lpstr>
      <vt:lpstr>1_Right Lower Logo Only</vt:lpstr>
      <vt:lpstr>2_Right Lower Logo Only</vt:lpstr>
      <vt:lpstr>3_Right Lower Logo Only</vt:lpstr>
      <vt:lpstr>4_Right Lower Logo Only</vt:lpstr>
      <vt:lpstr> </vt:lpstr>
      <vt:lpstr>What’s Going on at the NIH…??</vt:lpstr>
      <vt:lpstr>Where Do I Find Updates on Changes at the NIH??</vt:lpstr>
      <vt:lpstr>PowerPoint Presentation</vt:lpstr>
      <vt:lpstr>PowerPoint Presentation</vt:lpstr>
      <vt:lpstr>KUH, NIDDK is the NIH’s Primary Home for Non-Cancer Urologic Disease Research and Training </vt:lpstr>
      <vt:lpstr>Urology Research is a Shared Interest Among Numerous NIH Institutes</vt:lpstr>
      <vt:lpstr>NIDDK Uro-Biome/Aging/Voiding Mission Areas Include  (but not limited to):  </vt:lpstr>
      <vt:lpstr>NIDDK Uro-Biome/Aging/Voiding Mission Areas Include  (but not limited to):  </vt:lpstr>
      <vt:lpstr>Selected Research Topics of Interest (but not limited to):  </vt:lpstr>
      <vt:lpstr>NIH On-Line Resources for Getting Started</vt:lpstr>
      <vt:lpstr>Will I be Funded….and How Much and How Long? </vt:lpstr>
      <vt:lpstr>What if You’re NOT Funded:  NIH Resubmission Policy (e.g., for a R01)  </vt:lpstr>
      <vt:lpstr>Big Changes for NIH Peer Review!</vt:lpstr>
      <vt:lpstr>A Few Grant Writing Tips…..</vt:lpstr>
      <vt:lpstr>Select NIDDK Funding Opportunities</vt:lpstr>
      <vt:lpstr>Select NIDDK Funding Opportunities</vt:lpstr>
      <vt:lpstr>Are You a New and/or Early-Stage Investigator?</vt:lpstr>
      <vt:lpstr>PowerPoint Presentation</vt:lpstr>
      <vt:lpstr>Questions? Contact your Program Officer</vt:lpstr>
      <vt:lpstr>Contact the NIDDK Urology Program Staff !</vt:lpstr>
      <vt:lpstr>The NIDDK Remains Committed  to Our Mission and to You…. </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Barthold, Julie (NIH/NIDDK) [E]</dc:creator>
  <cp:lastModifiedBy>Kristina L Penniston</cp:lastModifiedBy>
  <cp:revision>123</cp:revision>
  <dcterms:created xsi:type="dcterms:W3CDTF">2021-12-01T17:44:14Z</dcterms:created>
  <dcterms:modified xsi:type="dcterms:W3CDTF">2025-07-18T01:21:33Z</dcterms:modified>
</cp:coreProperties>
</file>