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61" r:id="rId3"/>
    <p:sldId id="362" r:id="rId4"/>
    <p:sldId id="364" r:id="rId5"/>
    <p:sldId id="363" r:id="rId6"/>
    <p:sldId id="365" r:id="rId7"/>
    <p:sldId id="3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CC33"/>
    <a:srgbClr val="005A9E"/>
    <a:srgbClr val="210030"/>
    <a:srgbClr val="002060"/>
    <a:srgbClr val="CC12A9"/>
    <a:srgbClr val="E64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0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4" y="1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FB0AD-12BE-4086-BB68-AE1E7C004133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05B12-FAD3-49D8-BC7B-BBD07D44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1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D8D4-BA73-4306-A549-56B7D79DDC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C1A7-27B0-42FE-8AFF-9ABD08EE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9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D8D4-BA73-4306-A549-56B7D79DDC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C1A7-27B0-42FE-8AFF-9ABD08EE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0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D8D4-BA73-4306-A549-56B7D79DDC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C1A7-27B0-42FE-8AFF-9ABD08EE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6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D8D4-BA73-4306-A549-56B7D79DDC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C1A7-27B0-42FE-8AFF-9ABD08EE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9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D8D4-BA73-4306-A549-56B7D79DDC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C1A7-27B0-42FE-8AFF-9ABD08EE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D8D4-BA73-4306-A549-56B7D79DDC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C1A7-27B0-42FE-8AFF-9ABD08EE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9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D8D4-BA73-4306-A549-56B7D79DDC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C1A7-27B0-42FE-8AFF-9ABD08EE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2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D8D4-BA73-4306-A549-56B7D79DDC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C1A7-27B0-42FE-8AFF-9ABD08EE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1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D8D4-BA73-4306-A549-56B7D79DDC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C1A7-27B0-42FE-8AFF-9ABD08EE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0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D8D4-BA73-4306-A549-56B7D79DDC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C1A7-27B0-42FE-8AFF-9ABD08EE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2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D8D4-BA73-4306-A549-56B7D79DDC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C1A7-27B0-42FE-8AFF-9ABD08EE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5D8D4-BA73-4306-A549-56B7D79DDC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C1A7-27B0-42FE-8AFF-9ABD08EE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8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0268" y="1954925"/>
            <a:ext cx="11991463" cy="3878316"/>
          </a:xfrm>
        </p:spPr>
        <p:txBody>
          <a:bodyPr>
            <a:normAutofit fontScale="62500" lnSpcReduction="20000"/>
          </a:bodyPr>
          <a:lstStyle/>
          <a:p>
            <a:pPr marL="342900" indent="-342900" eaLnBrk="0" fontAlgn="base" hangingPunct="0">
              <a:spcBef>
                <a:spcPct val="0"/>
              </a:spcBef>
              <a:defRPr/>
            </a:pPr>
            <a:r>
              <a:rPr lang="en-US" sz="6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Margot S. Damaser, PhD</a:t>
            </a:r>
          </a:p>
          <a:p>
            <a:pPr marL="342900" indent="-3429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defRPr/>
            </a:pPr>
            <a:r>
              <a:rPr lang="en-US" sz="3600" i="1" dirty="0">
                <a:solidFill>
                  <a:srgbClr val="002060"/>
                </a:solidFill>
                <a:latin typeface="Book Antiqua" pitchFamily="18" charset="0"/>
              </a:rPr>
              <a:t>Professor, </a:t>
            </a:r>
            <a:r>
              <a:rPr lang="en-US" sz="3600" i="1" dirty="0" err="1">
                <a:solidFill>
                  <a:srgbClr val="002060"/>
                </a:solidFill>
                <a:latin typeface="Book Antiqua" pitchFamily="18" charset="0"/>
              </a:rPr>
              <a:t>Dept</a:t>
            </a:r>
            <a:r>
              <a:rPr lang="en-US" sz="3600" i="1" dirty="0">
                <a:solidFill>
                  <a:srgbClr val="002060"/>
                </a:solidFill>
                <a:latin typeface="Book Antiqua" pitchFamily="18" charset="0"/>
              </a:rPr>
              <a:t> of Biomedical Engineering and Glickman Urological and Kidney Institute, </a:t>
            </a:r>
          </a:p>
          <a:p>
            <a:pPr marL="342900" indent="-342900" eaLnBrk="0" fontAlgn="base" hangingPunct="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600" i="1" dirty="0">
                <a:solidFill>
                  <a:srgbClr val="002060"/>
                </a:solidFill>
                <a:latin typeface="Book Antiqua" pitchFamily="18" charset="0"/>
              </a:rPr>
              <a:t>Cleveland Clinic Lerner College of Medicine, Case Western Reserve University,</a:t>
            </a:r>
          </a:p>
          <a:p>
            <a:pPr marL="342900" indent="-342900" eaLnBrk="0" fontAlgn="base" hangingPunct="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600" i="1" dirty="0">
                <a:solidFill>
                  <a:srgbClr val="002060"/>
                </a:solidFill>
                <a:latin typeface="Book Antiqua" pitchFamily="18" charset="0"/>
              </a:rPr>
              <a:t>Cleveland, OH</a:t>
            </a:r>
          </a:p>
          <a:p>
            <a:pPr marL="342900" indent="-342900" eaLnBrk="0" fontAlgn="base" hangingPunct="0">
              <a:lnSpc>
                <a:spcPct val="110000"/>
              </a:lnSpc>
              <a:defRPr/>
            </a:pPr>
            <a:r>
              <a:rPr lang="en-US" sz="3600" i="1" dirty="0">
                <a:solidFill>
                  <a:srgbClr val="002060"/>
                </a:solidFill>
                <a:latin typeface="Book Antiqua" pitchFamily="18" charset="0"/>
              </a:rPr>
              <a:t>and</a:t>
            </a:r>
          </a:p>
          <a:p>
            <a:pPr marL="342900" indent="-342900" eaLnBrk="0" fontAlgn="base" hangingPunct="0">
              <a:lnSpc>
                <a:spcPct val="110000"/>
              </a:lnSpc>
              <a:defRPr/>
            </a:pPr>
            <a:r>
              <a:rPr lang="en-US" sz="3600" i="1" dirty="0">
                <a:solidFill>
                  <a:srgbClr val="002060"/>
                </a:solidFill>
                <a:latin typeface="Book Antiqua" pitchFamily="18" charset="0"/>
              </a:rPr>
              <a:t>Senior Rehabilitation Research Career Scientist </a:t>
            </a:r>
          </a:p>
          <a:p>
            <a:pPr marL="342900" indent="-342900" eaLnBrk="0" fontAlgn="base" hangingPunct="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600" i="1" dirty="0">
                <a:solidFill>
                  <a:srgbClr val="002060"/>
                </a:solidFill>
                <a:latin typeface="Book Antiqua" pitchFamily="18" charset="0"/>
              </a:rPr>
              <a:t>and Deputy Director, Advanced Platform Technology Center</a:t>
            </a:r>
          </a:p>
          <a:p>
            <a:pPr marL="342900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1" dirty="0">
                <a:solidFill>
                  <a:srgbClr val="002060"/>
                </a:solidFill>
                <a:latin typeface="Book Antiqua" pitchFamily="18" charset="0"/>
              </a:rPr>
              <a:t>Louis Stokes Cleveland VA Medical Center, Cleveland, OH</a:t>
            </a:r>
          </a:p>
          <a:p>
            <a:pPr marL="342900" indent="-34290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5100" b="1" i="1" dirty="0">
                <a:solidFill>
                  <a:srgbClr val="FF0000"/>
                </a:solidFill>
                <a:latin typeface="Book Antiqua" pitchFamily="18" charset="0"/>
              </a:rPr>
              <a:t>damasem@ccf.org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268" y="763310"/>
            <a:ext cx="11991463" cy="915347"/>
          </a:xfrm>
        </p:spPr>
        <p:txBody>
          <a:bodyPr>
            <a:noAutofit/>
          </a:bodyPr>
          <a:lstStyle/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CAIRIBU 2025 Research Strategy Sprint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AutoShape 2" descr="75 years: 1950-2025">
            <a:extLst>
              <a:ext uri="{FF2B5EF4-FFF2-40B4-BE49-F238E27FC236}">
                <a16:creationId xmlns:a16="http://schemas.microsoft.com/office/drawing/2014/main" id="{1F854835-C4D2-4452-BEFD-8EB64E23C5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6300" y="3886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4176C-CB71-71E8-3222-E1B0C7409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94" y="5916026"/>
            <a:ext cx="3431994" cy="704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756030-4E39-D296-1361-738935B8F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587" y="5755363"/>
            <a:ext cx="1042179" cy="1025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4C1A8D-D419-857A-4703-7B0A820D3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98" y="6014150"/>
            <a:ext cx="2978979" cy="5656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88F92D-7691-C54B-531D-ADD97C977E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49"/>
          <a:stretch/>
        </p:blipFill>
        <p:spPr>
          <a:xfrm>
            <a:off x="8840173" y="6014150"/>
            <a:ext cx="2634284" cy="4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0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 fontScale="90000"/>
          </a:bodyPr>
          <a:lstStyle/>
          <a:p>
            <a:r>
              <a:rPr lang="en-US" dirty="0"/>
              <a:t>Disclosures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79562" y="889206"/>
            <a:ext cx="9670364" cy="5021401"/>
          </a:xfrm>
        </p:spPr>
        <p:txBody>
          <a:bodyPr>
            <a:noAutofit/>
          </a:bodyPr>
          <a:lstStyle/>
          <a:p>
            <a:pPr>
              <a:lnSpc>
                <a:spcPts val="2900"/>
              </a:lnSpc>
              <a:spcBef>
                <a:spcPts val="1200"/>
              </a:spcBef>
            </a:pPr>
            <a:r>
              <a:rPr lang="en-US" altLang="en-US" sz="2600" dirty="0">
                <a:solidFill>
                  <a:srgbClr val="002060"/>
                </a:solidFill>
              </a:rPr>
              <a:t>I have multiple patents and patent applications on:</a:t>
            </a:r>
          </a:p>
          <a:p>
            <a:pPr lvl="1">
              <a:lnSpc>
                <a:spcPts val="2600"/>
              </a:lnSpc>
              <a:spcBef>
                <a:spcPts val="0"/>
              </a:spcBef>
            </a:pPr>
            <a:r>
              <a:rPr lang="en-US" altLang="en-US" sz="2200" dirty="0">
                <a:solidFill>
                  <a:srgbClr val="002060"/>
                </a:solidFill>
              </a:rPr>
              <a:t>Regenerative approaches for Urogenital applications</a:t>
            </a:r>
          </a:p>
          <a:p>
            <a:pPr lvl="1">
              <a:lnSpc>
                <a:spcPts val="2600"/>
              </a:lnSpc>
              <a:spcBef>
                <a:spcPts val="0"/>
              </a:spcBef>
            </a:pPr>
            <a:r>
              <a:rPr lang="en-US" altLang="en-US" sz="2200" dirty="0">
                <a:solidFill>
                  <a:srgbClr val="002060"/>
                </a:solidFill>
              </a:rPr>
              <a:t>Bladder and colon function monitoring devices &amp; algorithms</a:t>
            </a:r>
          </a:p>
          <a:p>
            <a:pPr>
              <a:lnSpc>
                <a:spcPts val="2700"/>
              </a:lnSpc>
              <a:spcBef>
                <a:spcPts val="1200"/>
              </a:spcBef>
            </a:pPr>
            <a:r>
              <a:rPr lang="en-US" altLang="en-US" sz="2600" dirty="0">
                <a:solidFill>
                  <a:srgbClr val="002060"/>
                </a:solidFill>
              </a:rPr>
              <a:t>We have licensed IP to TDOC, SRS Medical, and Bright Uro</a:t>
            </a:r>
          </a:p>
          <a:p>
            <a:pPr>
              <a:lnSpc>
                <a:spcPts val="2700"/>
              </a:lnSpc>
              <a:spcBef>
                <a:spcPts val="1200"/>
              </a:spcBef>
            </a:pPr>
            <a:r>
              <a:rPr lang="en-US" altLang="en-US" sz="2600" dirty="0">
                <a:solidFill>
                  <a:srgbClr val="002060"/>
                </a:solidFill>
              </a:rPr>
              <a:t>We have optioned IP to </a:t>
            </a:r>
            <a:r>
              <a:rPr lang="en-US" altLang="en-US" sz="2600" dirty="0" err="1">
                <a:solidFill>
                  <a:srgbClr val="002060"/>
                </a:solidFill>
              </a:rPr>
              <a:t>Theratome</a:t>
            </a:r>
            <a:r>
              <a:rPr lang="en-US" altLang="en-US" sz="2600" dirty="0">
                <a:solidFill>
                  <a:srgbClr val="002060"/>
                </a:solidFill>
              </a:rPr>
              <a:t> Bio </a:t>
            </a:r>
          </a:p>
          <a:p>
            <a:pPr>
              <a:lnSpc>
                <a:spcPts val="2700"/>
              </a:lnSpc>
              <a:spcBef>
                <a:spcPts val="1200"/>
              </a:spcBef>
            </a:pPr>
            <a:r>
              <a:rPr lang="en-US" altLang="en-US" sz="2600" dirty="0">
                <a:solidFill>
                  <a:srgbClr val="002060"/>
                </a:solidFill>
              </a:rPr>
              <a:t>I currently have collaborative research with SRS Medical, Bright Uro, </a:t>
            </a:r>
            <a:r>
              <a:rPr lang="en-US" altLang="en-US" sz="2600" dirty="0" err="1">
                <a:solidFill>
                  <a:srgbClr val="002060"/>
                </a:solidFill>
              </a:rPr>
              <a:t>Rebeda</a:t>
            </a:r>
            <a:r>
              <a:rPr lang="en-US" altLang="en-US" sz="2600" dirty="0">
                <a:solidFill>
                  <a:srgbClr val="002060"/>
                </a:solidFill>
              </a:rPr>
              <a:t> Tek, </a:t>
            </a:r>
            <a:r>
              <a:rPr lang="en-US" altLang="en-US" sz="2600" dirty="0" err="1">
                <a:solidFill>
                  <a:srgbClr val="002060"/>
                </a:solidFill>
              </a:rPr>
              <a:t>Versameb</a:t>
            </a:r>
            <a:r>
              <a:rPr lang="en-US" altLang="en-US" sz="2600" dirty="0">
                <a:solidFill>
                  <a:srgbClr val="002060"/>
                </a:solidFill>
              </a:rPr>
              <a:t>, and </a:t>
            </a:r>
            <a:r>
              <a:rPr lang="en-US" altLang="en-US" sz="2600" dirty="0" err="1">
                <a:solidFill>
                  <a:srgbClr val="002060"/>
                </a:solidFill>
              </a:rPr>
              <a:t>Kashiv</a:t>
            </a:r>
            <a:r>
              <a:rPr lang="en-US" altLang="en-US" sz="2600" dirty="0">
                <a:solidFill>
                  <a:srgbClr val="002060"/>
                </a:solidFill>
              </a:rPr>
              <a:t> Pharmaceuticals</a:t>
            </a:r>
          </a:p>
          <a:p>
            <a:pPr>
              <a:lnSpc>
                <a:spcPts val="2700"/>
              </a:lnSpc>
              <a:spcBef>
                <a:spcPts val="1200"/>
              </a:spcBef>
            </a:pPr>
            <a:r>
              <a:rPr lang="en-US" altLang="en-US" sz="2600" dirty="0">
                <a:solidFill>
                  <a:srgbClr val="002060"/>
                </a:solidFill>
              </a:rPr>
              <a:t>I have had collaborative research agreements with Medtronic, </a:t>
            </a:r>
            <a:r>
              <a:rPr lang="en-US" altLang="en-US" sz="2600" dirty="0" err="1">
                <a:solidFill>
                  <a:srgbClr val="002060"/>
                </a:solidFill>
              </a:rPr>
              <a:t>Theratome</a:t>
            </a:r>
            <a:r>
              <a:rPr lang="en-US" altLang="en-US" sz="2600" dirty="0">
                <a:solidFill>
                  <a:srgbClr val="002060"/>
                </a:solidFill>
              </a:rPr>
              <a:t> Bio, Novartis, Acorda, Eli Lilly, TDOC, </a:t>
            </a:r>
            <a:r>
              <a:rPr lang="en-US" altLang="en-US" sz="2600" dirty="0" err="1">
                <a:solidFill>
                  <a:srgbClr val="002060"/>
                </a:solidFill>
              </a:rPr>
              <a:t>Beachtree</a:t>
            </a:r>
            <a:r>
              <a:rPr lang="en-US" altLang="en-US" sz="2600" dirty="0">
                <a:solidFill>
                  <a:srgbClr val="002060"/>
                </a:solidFill>
              </a:rPr>
              <a:t>, Fate, AMS, </a:t>
            </a:r>
            <a:r>
              <a:rPr lang="en-US" altLang="en-US" sz="2600" dirty="0" err="1">
                <a:solidFill>
                  <a:srgbClr val="002060"/>
                </a:solidFill>
              </a:rPr>
              <a:t>Dynaventions</a:t>
            </a:r>
            <a:r>
              <a:rPr lang="en-US" altLang="en-US" sz="2600" dirty="0">
                <a:solidFill>
                  <a:srgbClr val="002060"/>
                </a:solidFill>
              </a:rPr>
              <a:t>, and Pharmacia-Upjohn</a:t>
            </a:r>
          </a:p>
          <a:p>
            <a:pPr>
              <a:lnSpc>
                <a:spcPts val="2700"/>
              </a:lnSpc>
              <a:spcBef>
                <a:spcPts val="1200"/>
              </a:spcBef>
            </a:pPr>
            <a:r>
              <a:rPr lang="en-US" altLang="en-US" sz="2600" dirty="0">
                <a:solidFill>
                  <a:srgbClr val="002060"/>
                </a:solidFill>
              </a:rPr>
              <a:t>I have a consultant arrangement with </a:t>
            </a:r>
            <a:r>
              <a:rPr lang="en-US" altLang="en-US" sz="2600" dirty="0" err="1">
                <a:solidFill>
                  <a:srgbClr val="002060"/>
                </a:solidFill>
              </a:rPr>
              <a:t>Versameb</a:t>
            </a:r>
            <a:endParaRPr lang="en-US" altLang="en-US" sz="2600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197163" y="3700130"/>
            <a:ext cx="0" cy="32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4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3A60A5B5-DB01-9DEA-8C76-C2A61A0880F0}"/>
              </a:ext>
            </a:extLst>
          </p:cNvPr>
          <p:cNvGrpSpPr/>
          <p:nvPr/>
        </p:nvGrpSpPr>
        <p:grpSpPr>
          <a:xfrm>
            <a:off x="8161116" y="4154827"/>
            <a:ext cx="3576620" cy="2318508"/>
            <a:chOff x="8199119" y="3553807"/>
            <a:chExt cx="3576620" cy="2318508"/>
          </a:xfrm>
        </p:grpSpPr>
        <p:pic>
          <p:nvPicPr>
            <p:cNvPr id="32" name="Picture 31" descr="A person lying in a hospital bed">
              <a:extLst>
                <a:ext uri="{FF2B5EF4-FFF2-40B4-BE49-F238E27FC236}">
                  <a16:creationId xmlns:a16="http://schemas.microsoft.com/office/drawing/2014/main" id="{43771840-9511-A43E-B11C-3AD3F7421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678" y="3553807"/>
              <a:ext cx="2292384" cy="2292384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A855C14-58B9-F52A-B9C8-0EF91303C8B9}"/>
                </a:ext>
              </a:extLst>
            </p:cNvPr>
            <p:cNvSpPr txBox="1"/>
            <p:nvPr/>
          </p:nvSpPr>
          <p:spPr>
            <a:xfrm>
              <a:off x="8199119" y="5472205"/>
              <a:ext cx="35766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Patients &amp; Research Subjects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FF0DEB-F019-36F8-0427-448A6A596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76" y="384665"/>
            <a:ext cx="11782561" cy="798448"/>
          </a:xfrm>
        </p:spPr>
        <p:txBody>
          <a:bodyPr>
            <a:noAutofit/>
          </a:bodyPr>
          <a:lstStyle/>
          <a:p>
            <a:r>
              <a:rPr lang="en-US" sz="4200" dirty="0"/>
              <a:t>Research Encompasses the Entire Research Ecosystem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2BA80C-1C4E-7B0A-DDE1-50A82A378809}"/>
              </a:ext>
            </a:extLst>
          </p:cNvPr>
          <p:cNvGrpSpPr/>
          <p:nvPr/>
        </p:nvGrpSpPr>
        <p:grpSpPr>
          <a:xfrm>
            <a:off x="317925" y="1377784"/>
            <a:ext cx="3049233" cy="2354158"/>
            <a:chOff x="2528167" y="2212616"/>
            <a:chExt cx="3049233" cy="2354158"/>
          </a:xfrm>
        </p:grpSpPr>
        <p:pic>
          <p:nvPicPr>
            <p:cNvPr id="36" name="Picture 35" descr="A person wearing white lab coat holding a flask and a clipboard&#10;&#10;Description automatically generated">
              <a:extLst>
                <a:ext uri="{FF2B5EF4-FFF2-40B4-BE49-F238E27FC236}">
                  <a16:creationId xmlns:a16="http://schemas.microsoft.com/office/drawing/2014/main" id="{7AE90300-2745-183B-3041-C8C73404C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077" y="2599362"/>
              <a:ext cx="2561822" cy="196741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476DA6C-A72F-1E95-8574-B2CF553795BD}"/>
                </a:ext>
              </a:extLst>
            </p:cNvPr>
            <p:cNvSpPr txBox="1"/>
            <p:nvPr/>
          </p:nvSpPr>
          <p:spPr>
            <a:xfrm>
              <a:off x="2528167" y="2212616"/>
              <a:ext cx="30492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Scientists &amp; Researchers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5849-6CFA-F6B4-8CA7-DB8FE05AD0D7}"/>
              </a:ext>
            </a:extLst>
          </p:cNvPr>
          <p:cNvGrpSpPr/>
          <p:nvPr/>
        </p:nvGrpSpPr>
        <p:grpSpPr>
          <a:xfrm>
            <a:off x="7829160" y="1712493"/>
            <a:ext cx="4164615" cy="2527096"/>
            <a:chOff x="7453281" y="1550148"/>
            <a:chExt cx="4164615" cy="2527096"/>
          </a:xfrm>
        </p:grpSpPr>
        <p:pic>
          <p:nvPicPr>
            <p:cNvPr id="28" name="Picture 27" descr="A group of doctors and nurses&#10;&#10;Description automatically generated">
              <a:extLst>
                <a:ext uri="{FF2B5EF4-FFF2-40B4-BE49-F238E27FC236}">
                  <a16:creationId xmlns:a16="http://schemas.microsoft.com/office/drawing/2014/main" id="{8814A51F-CC03-53F1-B12A-E4931F2CA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045" y="1924913"/>
              <a:ext cx="3713086" cy="215233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6AAB097-FA01-3FF3-1D17-A0F34BB6461F}"/>
                </a:ext>
              </a:extLst>
            </p:cNvPr>
            <p:cNvSpPr txBox="1"/>
            <p:nvPr/>
          </p:nvSpPr>
          <p:spPr>
            <a:xfrm>
              <a:off x="7453281" y="1550148"/>
              <a:ext cx="41646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Physicians &amp; Clinical Caregivers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86500EF-7F1A-EE3B-85F0-6B6B5FD51E04}"/>
              </a:ext>
            </a:extLst>
          </p:cNvPr>
          <p:cNvGrpSpPr/>
          <p:nvPr/>
        </p:nvGrpSpPr>
        <p:grpSpPr>
          <a:xfrm>
            <a:off x="3730413" y="4832624"/>
            <a:ext cx="3917236" cy="2293835"/>
            <a:chOff x="3321609" y="4832624"/>
            <a:chExt cx="3917236" cy="2293835"/>
          </a:xfrm>
        </p:grpSpPr>
        <p:pic>
          <p:nvPicPr>
            <p:cNvPr id="51" name="Picture 50" descr="A group of people in a meeting&#10;&#10;Description automatically generated">
              <a:extLst>
                <a:ext uri="{FF2B5EF4-FFF2-40B4-BE49-F238E27FC236}">
                  <a16:creationId xmlns:a16="http://schemas.microsoft.com/office/drawing/2014/main" id="{2BA80D40-FB16-3C20-723A-1A70A3888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609" y="4832624"/>
              <a:ext cx="3825142" cy="229383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FFD653B-1DF1-CABC-0917-C9439BD1D598}"/>
                </a:ext>
              </a:extLst>
            </p:cNvPr>
            <p:cNvSpPr txBox="1"/>
            <p:nvPr/>
          </p:nvSpPr>
          <p:spPr>
            <a:xfrm>
              <a:off x="5755747" y="4957815"/>
              <a:ext cx="1483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Companies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66BE2FD-108B-D52D-161B-8579AE5D0C11}"/>
              </a:ext>
            </a:extLst>
          </p:cNvPr>
          <p:cNvGrpSpPr/>
          <p:nvPr/>
        </p:nvGrpSpPr>
        <p:grpSpPr>
          <a:xfrm>
            <a:off x="12262" y="3991792"/>
            <a:ext cx="3112590" cy="1932045"/>
            <a:chOff x="2587865" y="4749326"/>
            <a:chExt cx="3112590" cy="1932045"/>
          </a:xfrm>
        </p:grpSpPr>
        <p:pic>
          <p:nvPicPr>
            <p:cNvPr id="30" name="Picture 29" descr="A cartoon of a mouse&#10;&#10;Description automatically generated">
              <a:extLst>
                <a:ext uri="{FF2B5EF4-FFF2-40B4-BE49-F238E27FC236}">
                  <a16:creationId xmlns:a16="http://schemas.microsoft.com/office/drawing/2014/main" id="{B0E8913D-184E-83B8-E54B-168556975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7865" y="4749326"/>
              <a:ext cx="1573569" cy="1552681"/>
            </a:xfrm>
            <a:prstGeom prst="rect">
              <a:avLst/>
            </a:prstGeom>
          </p:spPr>
        </p:pic>
        <p:pic>
          <p:nvPicPr>
            <p:cNvPr id="34" name="Picture 33" descr="A cartoon of a mouse&#10;&#10;Description automatically generated">
              <a:extLst>
                <a:ext uri="{FF2B5EF4-FFF2-40B4-BE49-F238E27FC236}">
                  <a16:creationId xmlns:a16="http://schemas.microsoft.com/office/drawing/2014/main" id="{216C8451-FC13-B311-01AD-97D5DB2EA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3357" y="4927716"/>
              <a:ext cx="1457098" cy="129132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BC3D1B1-C07E-F18E-3217-20347CD9991F}"/>
                </a:ext>
              </a:extLst>
            </p:cNvPr>
            <p:cNvSpPr txBox="1"/>
            <p:nvPr/>
          </p:nvSpPr>
          <p:spPr>
            <a:xfrm>
              <a:off x="3081442" y="6281261"/>
              <a:ext cx="22527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 Animals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9BB5B9-AA1C-76BB-7158-462DFC9BD64D}"/>
              </a:ext>
            </a:extLst>
          </p:cNvPr>
          <p:cNvGrpSpPr/>
          <p:nvPr/>
        </p:nvGrpSpPr>
        <p:grpSpPr>
          <a:xfrm>
            <a:off x="4310951" y="1455970"/>
            <a:ext cx="2893916" cy="3251728"/>
            <a:chOff x="3911685" y="1443437"/>
            <a:chExt cx="2893916" cy="325172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D57314A-A061-1157-9BFB-606496616B13}"/>
                </a:ext>
              </a:extLst>
            </p:cNvPr>
            <p:cNvSpPr txBox="1"/>
            <p:nvPr/>
          </p:nvSpPr>
          <p:spPr>
            <a:xfrm>
              <a:off x="4048829" y="4295055"/>
              <a:ext cx="2619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Community Members</a:t>
              </a:r>
            </a:p>
          </p:txBody>
        </p:sp>
        <p:pic>
          <p:nvPicPr>
            <p:cNvPr id="10" name="Picture 9" descr="A group of people standing together&#10;&#10;AI-generated content may be incorrect.">
              <a:extLst>
                <a:ext uri="{FF2B5EF4-FFF2-40B4-BE49-F238E27FC236}">
                  <a16:creationId xmlns:a16="http://schemas.microsoft.com/office/drawing/2014/main" id="{18B9923A-58CC-15F2-73F6-C7A25A77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685" y="1443437"/>
              <a:ext cx="2893916" cy="2893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086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6ED61-40E8-BA4A-C9A7-18FCB144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8666"/>
            <a:ext cx="10515600" cy="759237"/>
          </a:xfrm>
        </p:spPr>
        <p:txBody>
          <a:bodyPr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4800" dirty="0"/>
              <a:t>Basic Research is the Bedrock </a:t>
            </a:r>
            <a:br>
              <a:rPr lang="en-US" sz="4800" dirty="0"/>
            </a:br>
            <a:r>
              <a:rPr lang="en-US" sz="4800" dirty="0"/>
              <a:t>of Advances in Research</a:t>
            </a:r>
          </a:p>
        </p:txBody>
      </p:sp>
      <p:pic>
        <p:nvPicPr>
          <p:cNvPr id="9" name="Picture 8" descr="A person looking at a microscope">
            <a:extLst>
              <a:ext uri="{FF2B5EF4-FFF2-40B4-BE49-F238E27FC236}">
                <a16:creationId xmlns:a16="http://schemas.microsoft.com/office/drawing/2014/main" id="{15E20432-4C96-BFCB-A6E9-BC4FA0027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37" y="1825625"/>
            <a:ext cx="6162358" cy="49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2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835B-0AB9-36FC-404F-42E348602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353800" cy="864961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Applied Research Bridges Bench to Bedside</a:t>
            </a:r>
          </a:p>
        </p:txBody>
      </p:sp>
      <p:pic>
        <p:nvPicPr>
          <p:cNvPr id="5" name="Content Placeholder 4" descr="A room with a bed and a canyon">
            <a:extLst>
              <a:ext uri="{FF2B5EF4-FFF2-40B4-BE49-F238E27FC236}">
                <a16:creationId xmlns:a16="http://schemas.microsoft.com/office/drawing/2014/main" id="{47548F7C-2E4F-BC89-24E7-1B1B6405D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1"/>
          <a:stretch/>
        </p:blipFill>
        <p:spPr>
          <a:xfrm>
            <a:off x="2449286" y="1091190"/>
            <a:ext cx="7885201" cy="5401685"/>
          </a:xfrm>
        </p:spPr>
      </p:pic>
    </p:spTree>
    <p:extLst>
      <p:ext uri="{BB962C8B-B14F-4D97-AF65-F5344CB8AC3E}">
        <p14:creationId xmlns:p14="http://schemas.microsoft.com/office/powerpoint/2010/main" val="397271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0F725-D814-4E52-78F6-01CB18963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44D778BA-8AB1-488B-6ACA-B442794D91A4}"/>
              </a:ext>
            </a:extLst>
          </p:cNvPr>
          <p:cNvGrpSpPr/>
          <p:nvPr/>
        </p:nvGrpSpPr>
        <p:grpSpPr>
          <a:xfrm>
            <a:off x="8161116" y="4154827"/>
            <a:ext cx="3576620" cy="2318508"/>
            <a:chOff x="8199119" y="3553807"/>
            <a:chExt cx="3576620" cy="2318508"/>
          </a:xfrm>
        </p:grpSpPr>
        <p:pic>
          <p:nvPicPr>
            <p:cNvPr id="32" name="Picture 31" descr="A person lying in a hospital bed">
              <a:extLst>
                <a:ext uri="{FF2B5EF4-FFF2-40B4-BE49-F238E27FC236}">
                  <a16:creationId xmlns:a16="http://schemas.microsoft.com/office/drawing/2014/main" id="{B7C07845-B6A6-2C43-7FAC-F55C875A9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678" y="3553807"/>
              <a:ext cx="2292384" cy="2292384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0EE2D82-33A8-CFD5-DEC1-53814606B4CA}"/>
                </a:ext>
              </a:extLst>
            </p:cNvPr>
            <p:cNvSpPr txBox="1"/>
            <p:nvPr/>
          </p:nvSpPr>
          <p:spPr>
            <a:xfrm>
              <a:off x="8199119" y="5472205"/>
              <a:ext cx="35766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Patients &amp; Research Subjects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3C2C705-9270-1D20-0997-10A3AD9E656C}"/>
              </a:ext>
            </a:extLst>
          </p:cNvPr>
          <p:cNvGrpSpPr/>
          <p:nvPr/>
        </p:nvGrpSpPr>
        <p:grpSpPr>
          <a:xfrm>
            <a:off x="317925" y="1377784"/>
            <a:ext cx="3049233" cy="2354158"/>
            <a:chOff x="2528167" y="2212616"/>
            <a:chExt cx="3049233" cy="2354158"/>
          </a:xfrm>
        </p:grpSpPr>
        <p:pic>
          <p:nvPicPr>
            <p:cNvPr id="36" name="Picture 35" descr="A person wearing white lab coat holding a flask and a clipboard&#10;&#10;Description automatically generated">
              <a:extLst>
                <a:ext uri="{FF2B5EF4-FFF2-40B4-BE49-F238E27FC236}">
                  <a16:creationId xmlns:a16="http://schemas.microsoft.com/office/drawing/2014/main" id="{22925726-175A-1DF6-7EDF-735013CD9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077" y="2599362"/>
              <a:ext cx="2561822" cy="196741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C4B248-A973-7C86-85DA-B38CFE055CAB}"/>
                </a:ext>
              </a:extLst>
            </p:cNvPr>
            <p:cNvSpPr txBox="1"/>
            <p:nvPr/>
          </p:nvSpPr>
          <p:spPr>
            <a:xfrm>
              <a:off x="2528167" y="2212616"/>
              <a:ext cx="30492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Scientists &amp; Researchers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9E36502-130D-1B79-E9C6-D5EAD8D02451}"/>
              </a:ext>
            </a:extLst>
          </p:cNvPr>
          <p:cNvGrpSpPr/>
          <p:nvPr/>
        </p:nvGrpSpPr>
        <p:grpSpPr>
          <a:xfrm>
            <a:off x="7829160" y="1712493"/>
            <a:ext cx="4164615" cy="2527096"/>
            <a:chOff x="7453281" y="1550148"/>
            <a:chExt cx="4164615" cy="2527096"/>
          </a:xfrm>
        </p:grpSpPr>
        <p:pic>
          <p:nvPicPr>
            <p:cNvPr id="28" name="Picture 27" descr="A group of doctors and nurses&#10;&#10;Description automatically generated">
              <a:extLst>
                <a:ext uri="{FF2B5EF4-FFF2-40B4-BE49-F238E27FC236}">
                  <a16:creationId xmlns:a16="http://schemas.microsoft.com/office/drawing/2014/main" id="{669994DF-61C3-8719-2135-A9706E43C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045" y="1924913"/>
              <a:ext cx="3713086" cy="215233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C38D78E-24C3-6E55-D1A3-8598CD5C4D95}"/>
                </a:ext>
              </a:extLst>
            </p:cNvPr>
            <p:cNvSpPr txBox="1"/>
            <p:nvPr/>
          </p:nvSpPr>
          <p:spPr>
            <a:xfrm>
              <a:off x="7453281" y="1550148"/>
              <a:ext cx="41646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Physicians &amp; Clinical Caregivers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FBEA57B-6B3A-EEB1-5AB9-8E5543E41D2B}"/>
              </a:ext>
            </a:extLst>
          </p:cNvPr>
          <p:cNvGrpSpPr/>
          <p:nvPr/>
        </p:nvGrpSpPr>
        <p:grpSpPr>
          <a:xfrm>
            <a:off x="3730413" y="4832624"/>
            <a:ext cx="3917236" cy="2293835"/>
            <a:chOff x="3321609" y="4832624"/>
            <a:chExt cx="3917236" cy="2293835"/>
          </a:xfrm>
        </p:grpSpPr>
        <p:pic>
          <p:nvPicPr>
            <p:cNvPr id="51" name="Picture 50" descr="A group of people in a meeting&#10;&#10;Description automatically generated">
              <a:extLst>
                <a:ext uri="{FF2B5EF4-FFF2-40B4-BE49-F238E27FC236}">
                  <a16:creationId xmlns:a16="http://schemas.microsoft.com/office/drawing/2014/main" id="{F234F482-EE15-BDF7-15F2-64D263677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609" y="4832624"/>
              <a:ext cx="3825142" cy="229383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E587B8A-80A0-4E69-BF3C-96A020EC3F70}"/>
                </a:ext>
              </a:extLst>
            </p:cNvPr>
            <p:cNvSpPr txBox="1"/>
            <p:nvPr/>
          </p:nvSpPr>
          <p:spPr>
            <a:xfrm>
              <a:off x="5755747" y="4957815"/>
              <a:ext cx="1483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Companies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DFAB30F-F9B7-2FD4-2B71-4CC67893AE1D}"/>
              </a:ext>
            </a:extLst>
          </p:cNvPr>
          <p:cNvGrpSpPr/>
          <p:nvPr/>
        </p:nvGrpSpPr>
        <p:grpSpPr>
          <a:xfrm>
            <a:off x="12262" y="3991792"/>
            <a:ext cx="3112590" cy="1932045"/>
            <a:chOff x="2587865" y="4749326"/>
            <a:chExt cx="3112590" cy="1932045"/>
          </a:xfrm>
        </p:grpSpPr>
        <p:pic>
          <p:nvPicPr>
            <p:cNvPr id="30" name="Picture 29" descr="A cartoon of a mouse&#10;&#10;Description automatically generated">
              <a:extLst>
                <a:ext uri="{FF2B5EF4-FFF2-40B4-BE49-F238E27FC236}">
                  <a16:creationId xmlns:a16="http://schemas.microsoft.com/office/drawing/2014/main" id="{9A63EA22-241E-9490-41F7-366582C0A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7865" y="4749326"/>
              <a:ext cx="1573569" cy="1552681"/>
            </a:xfrm>
            <a:prstGeom prst="rect">
              <a:avLst/>
            </a:prstGeom>
          </p:spPr>
        </p:pic>
        <p:pic>
          <p:nvPicPr>
            <p:cNvPr id="34" name="Picture 33" descr="A cartoon of a mouse&#10;&#10;Description automatically generated">
              <a:extLst>
                <a:ext uri="{FF2B5EF4-FFF2-40B4-BE49-F238E27FC236}">
                  <a16:creationId xmlns:a16="http://schemas.microsoft.com/office/drawing/2014/main" id="{25ADEBF7-E48E-B2CF-D3C8-37EDACE12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3357" y="4927716"/>
              <a:ext cx="1457098" cy="129132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65159BA-6D2F-D7C4-D5B6-584A52FFF6B9}"/>
                </a:ext>
              </a:extLst>
            </p:cNvPr>
            <p:cNvSpPr txBox="1"/>
            <p:nvPr/>
          </p:nvSpPr>
          <p:spPr>
            <a:xfrm>
              <a:off x="3081442" y="6281261"/>
              <a:ext cx="22527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 Animals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23FDC4-B908-A418-862D-E51787F4767B}"/>
              </a:ext>
            </a:extLst>
          </p:cNvPr>
          <p:cNvGrpSpPr/>
          <p:nvPr/>
        </p:nvGrpSpPr>
        <p:grpSpPr>
          <a:xfrm>
            <a:off x="4310951" y="1455970"/>
            <a:ext cx="2893916" cy="3251728"/>
            <a:chOff x="3911685" y="1443437"/>
            <a:chExt cx="2893916" cy="325172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B18B207-D930-5CF0-0240-7C87849E6B6B}"/>
                </a:ext>
              </a:extLst>
            </p:cNvPr>
            <p:cNvSpPr txBox="1"/>
            <p:nvPr/>
          </p:nvSpPr>
          <p:spPr>
            <a:xfrm>
              <a:off x="4048829" y="4295055"/>
              <a:ext cx="2619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Community Members</a:t>
              </a:r>
            </a:p>
          </p:txBody>
        </p:sp>
        <p:pic>
          <p:nvPicPr>
            <p:cNvPr id="10" name="Picture 9" descr="A group of people standing together&#10;&#10;AI-generated content may be incorrect.">
              <a:extLst>
                <a:ext uri="{FF2B5EF4-FFF2-40B4-BE49-F238E27FC236}">
                  <a16:creationId xmlns:a16="http://schemas.microsoft.com/office/drawing/2014/main" id="{34DD3221-D6E4-C15F-4A84-074B75E0C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685" y="1443437"/>
              <a:ext cx="2893916" cy="2893916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17CF0226-D13B-0271-D744-FAF281C503BD}"/>
              </a:ext>
            </a:extLst>
          </p:cNvPr>
          <p:cNvSpPr txBox="1">
            <a:spLocks/>
          </p:cNvSpPr>
          <p:nvPr/>
        </p:nvSpPr>
        <p:spPr>
          <a:xfrm>
            <a:off x="799046" y="318724"/>
            <a:ext cx="10872435" cy="798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All we accomplish, we accomplish together</a:t>
            </a:r>
          </a:p>
        </p:txBody>
      </p:sp>
    </p:spTree>
    <p:extLst>
      <p:ext uri="{BB962C8B-B14F-4D97-AF65-F5344CB8AC3E}">
        <p14:creationId xmlns:p14="http://schemas.microsoft.com/office/powerpoint/2010/main" val="226145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59B56-2F6A-9D50-F907-B6DFE49F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All Science is Team Science Now</a:t>
            </a:r>
          </a:p>
        </p:txBody>
      </p:sp>
      <p:pic>
        <p:nvPicPr>
          <p:cNvPr id="5" name="Picture 4" descr="A group of cartoon people holding puzzle pieces">
            <a:extLst>
              <a:ext uri="{FF2B5EF4-FFF2-40B4-BE49-F238E27FC236}">
                <a16:creationId xmlns:a16="http://schemas.microsoft.com/office/drawing/2014/main" id="{A0304AB4-8BC5-B506-FAE9-60EE9800A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1" y="1387365"/>
            <a:ext cx="10981123" cy="42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97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5231</TotalTime>
  <Words>236</Words>
  <Application>Microsoft Office PowerPoint</Application>
  <PresentationFormat>Widescreen</PresentationFormat>
  <Paragraphs>36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 Antiqua</vt:lpstr>
      <vt:lpstr>Calibri</vt:lpstr>
      <vt:lpstr>Calibri Light</vt:lpstr>
      <vt:lpstr>Office Theme</vt:lpstr>
      <vt:lpstr>CAIRIBU 2025 Research Strategy Sprint</vt:lpstr>
      <vt:lpstr>Disclosures</vt:lpstr>
      <vt:lpstr>Research Encompasses the Entire Research Ecosystem</vt:lpstr>
      <vt:lpstr>Basic Research is the Bedrock  of Advances in Research</vt:lpstr>
      <vt:lpstr>Applied Research Bridges Bench to Bedside</vt:lpstr>
      <vt:lpstr>PowerPoint Presentation</vt:lpstr>
      <vt:lpstr>All Science is Team Science Now</vt:lpstr>
    </vt:vector>
  </TitlesOfParts>
  <Company>Cleveland Clinic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Real-Time Sensor Platform for Monitoring Bowel State and Function</dc:title>
  <dc:creator>Smiley, Aref</dc:creator>
  <cp:lastModifiedBy>Kristina L Penniston</cp:lastModifiedBy>
  <cp:revision>340</cp:revision>
  <dcterms:created xsi:type="dcterms:W3CDTF">2018-11-11T23:27:24Z</dcterms:created>
  <dcterms:modified xsi:type="dcterms:W3CDTF">2025-07-17T20:56:46Z</dcterms:modified>
</cp:coreProperties>
</file>